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9" r:id="rId2"/>
    <p:sldId id="390" r:id="rId3"/>
    <p:sldId id="371" r:id="rId4"/>
    <p:sldId id="378" r:id="rId5"/>
    <p:sldId id="379" r:id="rId6"/>
    <p:sldId id="380" r:id="rId7"/>
    <p:sldId id="383" r:id="rId8"/>
    <p:sldId id="381" r:id="rId9"/>
    <p:sldId id="382" r:id="rId10"/>
    <p:sldId id="373" r:id="rId11"/>
    <p:sldId id="374" r:id="rId12"/>
    <p:sldId id="375" r:id="rId13"/>
    <p:sldId id="376" r:id="rId14"/>
    <p:sldId id="377" r:id="rId15"/>
    <p:sldId id="336" r:id="rId16"/>
    <p:sldId id="337" r:id="rId17"/>
    <p:sldId id="369" r:id="rId18"/>
    <p:sldId id="370" r:id="rId19"/>
    <p:sldId id="391" r:id="rId20"/>
    <p:sldId id="352" r:id="rId21"/>
    <p:sldId id="351" r:id="rId22"/>
    <p:sldId id="353" r:id="rId23"/>
    <p:sldId id="350" r:id="rId24"/>
    <p:sldId id="354" r:id="rId25"/>
    <p:sldId id="338" r:id="rId26"/>
    <p:sldId id="356" r:id="rId27"/>
    <p:sldId id="355" r:id="rId28"/>
    <p:sldId id="357" r:id="rId29"/>
    <p:sldId id="358" r:id="rId30"/>
    <p:sldId id="359" r:id="rId31"/>
    <p:sldId id="339" r:id="rId32"/>
    <p:sldId id="360" r:id="rId33"/>
    <p:sldId id="366" r:id="rId34"/>
    <p:sldId id="367" r:id="rId35"/>
    <p:sldId id="361" r:id="rId36"/>
    <p:sldId id="384" r:id="rId37"/>
    <p:sldId id="385" r:id="rId38"/>
    <p:sldId id="386" r:id="rId39"/>
    <p:sldId id="387" r:id="rId40"/>
    <p:sldId id="388" r:id="rId41"/>
    <p:sldId id="389" r:id="rId42"/>
    <p:sldId id="340" r:id="rId43"/>
    <p:sldId id="392" r:id="rId44"/>
    <p:sldId id="362" r:id="rId45"/>
    <p:sldId id="393" r:id="rId46"/>
    <p:sldId id="341" r:id="rId47"/>
    <p:sldId id="364" r:id="rId48"/>
    <p:sldId id="365" r:id="rId49"/>
    <p:sldId id="348" r:id="rId50"/>
    <p:sldId id="343" r:id="rId51"/>
    <p:sldId id="344" r:id="rId52"/>
    <p:sldId id="345" r:id="rId53"/>
    <p:sldId id="347" r:id="rId54"/>
    <p:sldId id="346" r:id="rId55"/>
    <p:sldId id="320" r:id="rId56"/>
    <p:sldId id="321" r:id="rId57"/>
    <p:sldId id="322" r:id="rId58"/>
    <p:sldId id="292" r:id="rId59"/>
    <p:sldId id="293" r:id="rId60"/>
    <p:sldId id="280" r:id="rId61"/>
    <p:sldId id="291" r:id="rId62"/>
    <p:sldId id="281" r:id="rId63"/>
    <p:sldId id="282" r:id="rId64"/>
    <p:sldId id="294" r:id="rId65"/>
    <p:sldId id="295" r:id="rId66"/>
    <p:sldId id="290" r:id="rId67"/>
    <p:sldId id="308" r:id="rId68"/>
    <p:sldId id="307" r:id="rId69"/>
    <p:sldId id="300" r:id="rId70"/>
    <p:sldId id="331" r:id="rId71"/>
    <p:sldId id="305" r:id="rId72"/>
    <p:sldId id="332" r:id="rId7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9" d="100"/>
          <a:sy n="89" d="100"/>
        </p:scale>
        <p:origin x="475" y="67"/>
      </p:cViewPr>
      <p:guideLst/>
    </p:cSldViewPr>
  </p:slideViewPr>
  <p:notesTextViewPr>
    <p:cViewPr>
      <p:scale>
        <a:sx n="1" d="1"/>
        <a:sy n="1" d="1"/>
      </p:scale>
      <p:origin x="0" y="0"/>
    </p:cViewPr>
  </p:notesTextViewPr>
  <p:sorterViewPr>
    <p:cViewPr varScale="1">
      <p:scale>
        <a:sx n="1" d="1"/>
        <a:sy n="1" d="1"/>
      </p:scale>
      <p:origin x="0" y="-211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166B1-DCDB-412F-96D5-E5429F651D91}" type="datetimeFigureOut">
              <a:rPr kumimoji="1" lang="ja-JP" altLang="en-US" smtClean="0"/>
              <a:t>2017/8/24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CE710-8D13-4F31-A2D9-0A45B58B5579}" type="slidenum">
              <a:rPr kumimoji="1" lang="ja-JP" altLang="en-US" smtClean="0"/>
              <a:t>‹#›</a:t>
            </a:fld>
            <a:endParaRPr kumimoji="1" lang="ja-JP" altLang="en-US"/>
          </a:p>
        </p:txBody>
      </p:sp>
    </p:spTree>
    <p:extLst>
      <p:ext uri="{BB962C8B-B14F-4D97-AF65-F5344CB8AC3E}">
        <p14:creationId xmlns:p14="http://schemas.microsoft.com/office/powerpoint/2010/main" val="2321519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7D6DFD6-C05B-458C-AE43-7AD16C9DD7E4}" type="slidenum">
              <a:rPr lang="ja-JP" altLang="en-US"/>
              <a:pPr/>
              <a:t>2</a:t>
            </a:fld>
            <a:endParaRPr lang="ja-JP" altLang="en-US"/>
          </a:p>
        </p:txBody>
      </p:sp>
    </p:spTree>
    <p:extLst>
      <p:ext uri="{BB962C8B-B14F-4D97-AF65-F5344CB8AC3E}">
        <p14:creationId xmlns:p14="http://schemas.microsoft.com/office/powerpoint/2010/main" val="191925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37</a:t>
            </a:fld>
            <a:endParaRPr kumimoji="1" lang="ja-JP" altLang="en-US"/>
          </a:p>
        </p:txBody>
      </p:sp>
    </p:spTree>
    <p:extLst>
      <p:ext uri="{BB962C8B-B14F-4D97-AF65-F5344CB8AC3E}">
        <p14:creationId xmlns:p14="http://schemas.microsoft.com/office/powerpoint/2010/main" val="415325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38</a:t>
            </a:fld>
            <a:endParaRPr kumimoji="1" lang="ja-JP" altLang="en-US"/>
          </a:p>
        </p:txBody>
      </p:sp>
    </p:spTree>
    <p:extLst>
      <p:ext uri="{BB962C8B-B14F-4D97-AF65-F5344CB8AC3E}">
        <p14:creationId xmlns:p14="http://schemas.microsoft.com/office/powerpoint/2010/main" val="158723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39</a:t>
            </a:fld>
            <a:endParaRPr kumimoji="1" lang="ja-JP" altLang="en-US"/>
          </a:p>
        </p:txBody>
      </p:sp>
    </p:spTree>
    <p:extLst>
      <p:ext uri="{BB962C8B-B14F-4D97-AF65-F5344CB8AC3E}">
        <p14:creationId xmlns:p14="http://schemas.microsoft.com/office/powerpoint/2010/main" val="422506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40</a:t>
            </a:fld>
            <a:endParaRPr kumimoji="1" lang="ja-JP" altLang="en-US"/>
          </a:p>
        </p:txBody>
      </p:sp>
    </p:spTree>
    <p:extLst>
      <p:ext uri="{BB962C8B-B14F-4D97-AF65-F5344CB8AC3E}">
        <p14:creationId xmlns:p14="http://schemas.microsoft.com/office/powerpoint/2010/main" val="231407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41</a:t>
            </a:fld>
            <a:endParaRPr kumimoji="1" lang="ja-JP" altLang="en-US"/>
          </a:p>
        </p:txBody>
      </p:sp>
    </p:spTree>
    <p:extLst>
      <p:ext uri="{BB962C8B-B14F-4D97-AF65-F5344CB8AC3E}">
        <p14:creationId xmlns:p14="http://schemas.microsoft.com/office/powerpoint/2010/main" val="65575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47</a:t>
            </a:fld>
            <a:endParaRPr kumimoji="1" lang="ja-JP" altLang="en-US"/>
          </a:p>
        </p:txBody>
      </p:sp>
    </p:spTree>
    <p:extLst>
      <p:ext uri="{BB962C8B-B14F-4D97-AF65-F5344CB8AC3E}">
        <p14:creationId xmlns:p14="http://schemas.microsoft.com/office/powerpoint/2010/main" val="42411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340C91-93B2-401F-998D-16D3520C07C9}" type="slidenum">
              <a:rPr kumimoji="1" lang="ja-JP" altLang="en-US" smtClean="0"/>
              <a:pPr/>
              <a:t>56</a:t>
            </a:fld>
            <a:endParaRPr kumimoji="1" lang="ja-JP" altLang="en-US"/>
          </a:p>
        </p:txBody>
      </p:sp>
    </p:spTree>
    <p:extLst>
      <p:ext uri="{BB962C8B-B14F-4D97-AF65-F5344CB8AC3E}">
        <p14:creationId xmlns:p14="http://schemas.microsoft.com/office/powerpoint/2010/main" val="2573278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64</a:t>
            </a:fld>
            <a:endParaRPr kumimoji="1" lang="ja-JP" altLang="en-US"/>
          </a:p>
        </p:txBody>
      </p:sp>
    </p:spTree>
    <p:extLst>
      <p:ext uri="{BB962C8B-B14F-4D97-AF65-F5344CB8AC3E}">
        <p14:creationId xmlns:p14="http://schemas.microsoft.com/office/powerpoint/2010/main" val="289853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65</a:t>
            </a:fld>
            <a:endParaRPr kumimoji="1" lang="ja-JP" altLang="en-US"/>
          </a:p>
        </p:txBody>
      </p:sp>
    </p:spTree>
    <p:extLst>
      <p:ext uri="{BB962C8B-B14F-4D97-AF65-F5344CB8AC3E}">
        <p14:creationId xmlns:p14="http://schemas.microsoft.com/office/powerpoint/2010/main" val="251308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4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ln>
            <a:miter lim="800000"/>
            <a:headEnd/>
            <a:tailEnd/>
          </a:ln>
        </p:spPr>
        <p:txBody>
          <a:bodyPr/>
          <a:lstStyle/>
          <a:p>
            <a:fld id="{F16A6E93-B028-414C-B21C-06CEB084363F}" type="slidenum">
              <a:rPr lang="ja-JP" altLang="en-US"/>
              <a:pPr/>
              <a:t>68</a:t>
            </a:fld>
            <a:endParaRPr lang="ja-JP" altLang="en-US"/>
          </a:p>
        </p:txBody>
      </p:sp>
    </p:spTree>
    <p:extLst>
      <p:ext uri="{BB962C8B-B14F-4D97-AF65-F5344CB8AC3E}">
        <p14:creationId xmlns:p14="http://schemas.microsoft.com/office/powerpoint/2010/main" val="25055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10</a:t>
            </a:fld>
            <a:endParaRPr kumimoji="1" lang="ja-JP" altLang="en-US"/>
          </a:p>
        </p:txBody>
      </p:sp>
    </p:spTree>
    <p:extLst>
      <p:ext uri="{BB962C8B-B14F-4D97-AF65-F5344CB8AC3E}">
        <p14:creationId xmlns:p14="http://schemas.microsoft.com/office/powerpoint/2010/main" val="3720445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8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8308" name="スライド番号プレースホルダ 3"/>
          <p:cNvSpPr>
            <a:spLocks noGrp="1"/>
          </p:cNvSpPr>
          <p:nvPr>
            <p:ph type="sldNum" sz="quarter" idx="5"/>
          </p:nvPr>
        </p:nvSpPr>
        <p:spPr bwMode="auto">
          <a:noFill/>
          <a:ln>
            <a:miter lim="800000"/>
            <a:headEnd/>
            <a:tailEnd/>
          </a:ln>
        </p:spPr>
        <p:txBody>
          <a:bodyPr/>
          <a:lstStyle/>
          <a:p>
            <a:fld id="{39E4A0F6-9C4D-4A64-A8A2-826B696118F5}" type="slidenum">
              <a:rPr lang="ja-JP" altLang="en-US"/>
              <a:pPr/>
              <a:t>69</a:t>
            </a:fld>
            <a:endParaRPr lang="ja-JP" altLang="en-US"/>
          </a:p>
        </p:txBody>
      </p:sp>
    </p:spTree>
    <p:extLst>
      <p:ext uri="{BB962C8B-B14F-4D97-AF65-F5344CB8AC3E}">
        <p14:creationId xmlns:p14="http://schemas.microsoft.com/office/powerpoint/2010/main" val="1939283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84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C578DBD-14CA-4403-B62A-DF2F29293C27}" type="slidenum">
              <a:rPr lang="ja-JP" altLang="en-US"/>
              <a:pPr/>
              <a:t>71</a:t>
            </a:fld>
            <a:endParaRPr lang="ja-JP" altLang="en-US"/>
          </a:p>
        </p:txBody>
      </p:sp>
    </p:spTree>
    <p:extLst>
      <p:ext uri="{BB962C8B-B14F-4D97-AF65-F5344CB8AC3E}">
        <p14:creationId xmlns:p14="http://schemas.microsoft.com/office/powerpoint/2010/main" val="22505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11</a:t>
            </a:fld>
            <a:endParaRPr kumimoji="1" lang="ja-JP" altLang="en-US"/>
          </a:p>
        </p:txBody>
      </p:sp>
    </p:spTree>
    <p:extLst>
      <p:ext uri="{BB962C8B-B14F-4D97-AF65-F5344CB8AC3E}">
        <p14:creationId xmlns:p14="http://schemas.microsoft.com/office/powerpoint/2010/main" val="6866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12</a:t>
            </a:fld>
            <a:endParaRPr kumimoji="1" lang="ja-JP" altLang="en-US"/>
          </a:p>
        </p:txBody>
      </p:sp>
    </p:spTree>
    <p:extLst>
      <p:ext uri="{BB962C8B-B14F-4D97-AF65-F5344CB8AC3E}">
        <p14:creationId xmlns:p14="http://schemas.microsoft.com/office/powerpoint/2010/main" val="36650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0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0356" name="スライド番号プレースホルダ 3"/>
          <p:cNvSpPr>
            <a:spLocks noGrp="1"/>
          </p:cNvSpPr>
          <p:nvPr>
            <p:ph type="sldNum" sz="quarter" idx="5"/>
          </p:nvPr>
        </p:nvSpPr>
        <p:spPr bwMode="auto">
          <a:noFill/>
          <a:ln>
            <a:miter lim="800000"/>
            <a:headEnd/>
            <a:tailEnd/>
          </a:ln>
        </p:spPr>
        <p:txBody>
          <a:bodyPr/>
          <a:lstStyle/>
          <a:p>
            <a:fld id="{F4D3BE6B-46BF-460F-BA3E-5C9FA94F6BA6}" type="slidenum">
              <a:rPr lang="ja-JP" altLang="en-US"/>
              <a:pPr/>
              <a:t>17</a:t>
            </a:fld>
            <a:endParaRPr lang="ja-JP" altLang="en-US"/>
          </a:p>
        </p:txBody>
      </p:sp>
    </p:spTree>
    <p:extLst>
      <p:ext uri="{BB962C8B-B14F-4D97-AF65-F5344CB8AC3E}">
        <p14:creationId xmlns:p14="http://schemas.microsoft.com/office/powerpoint/2010/main" val="162886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ln>
            <a:miter lim="800000"/>
            <a:headEnd/>
            <a:tailEnd/>
          </a:ln>
        </p:spPr>
        <p:txBody>
          <a:bodyPr/>
          <a:lstStyle/>
          <a:p>
            <a:fld id="{942B7A6F-18A0-4C19-BB05-910249524060}" type="slidenum">
              <a:rPr lang="ja-JP" altLang="en-US"/>
              <a:pPr/>
              <a:t>18</a:t>
            </a:fld>
            <a:endParaRPr lang="ja-JP" altLang="en-US"/>
          </a:p>
        </p:txBody>
      </p:sp>
    </p:spTree>
    <p:extLst>
      <p:ext uri="{BB962C8B-B14F-4D97-AF65-F5344CB8AC3E}">
        <p14:creationId xmlns:p14="http://schemas.microsoft.com/office/powerpoint/2010/main" val="395615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5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F75E23-51CB-4D9D-B01D-B667875E5A53}" type="slidenum">
              <a:rPr lang="ja-JP" altLang="en-US"/>
              <a:pPr eaLnBrk="1" hangingPunct="1"/>
              <a:t>33</a:t>
            </a:fld>
            <a:endParaRPr lang="ja-JP" altLang="en-US"/>
          </a:p>
        </p:txBody>
      </p:sp>
    </p:spTree>
    <p:extLst>
      <p:ext uri="{BB962C8B-B14F-4D97-AF65-F5344CB8AC3E}">
        <p14:creationId xmlns:p14="http://schemas.microsoft.com/office/powerpoint/2010/main" val="90654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34</a:t>
            </a:fld>
            <a:endParaRPr lang="ja-JP" altLang="en-US"/>
          </a:p>
        </p:txBody>
      </p:sp>
    </p:spTree>
    <p:extLst>
      <p:ext uri="{BB962C8B-B14F-4D97-AF65-F5344CB8AC3E}">
        <p14:creationId xmlns:p14="http://schemas.microsoft.com/office/powerpoint/2010/main" val="411213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36</a:t>
            </a:fld>
            <a:endParaRPr kumimoji="1" lang="ja-JP" altLang="en-US"/>
          </a:p>
        </p:txBody>
      </p:sp>
    </p:spTree>
    <p:extLst>
      <p:ext uri="{BB962C8B-B14F-4D97-AF65-F5344CB8AC3E}">
        <p14:creationId xmlns:p14="http://schemas.microsoft.com/office/powerpoint/2010/main" val="36224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6455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6574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94937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4257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46521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8719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75080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4544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17590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88277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2017/8/24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334759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A009D-864A-413F-8EEA-0D8FD8B7078F}" type="datetimeFigureOut">
              <a:rPr kumimoji="1" lang="ja-JP" altLang="en-US" smtClean="0"/>
              <a:t>2017/8/24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30437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opics.jp.msn.com/wadai/chumoku/article.aspx?articleid=448134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technologyreview.jp/s/47635/first-object-teleported-from-earth-to-orbit/#_=_"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youtu.be/UXfsZy5Ru_8" TargetMode="External"/><Relationship Id="rId5" Type="http://schemas.openxmlformats.org/officeDocument/2006/relationships/image" Target="../media/image2.jpeg"/><Relationship Id="rId4" Type="http://schemas.openxmlformats.org/officeDocument/2006/relationships/hyperlink" Target="https://youtu.be/vmkaVoLoFEU"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UXfsZy5Ru_8"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9.jpeg"/><Relationship Id="rId4" Type="http://schemas.openxmlformats.org/officeDocument/2006/relationships/hyperlink" Target="https://youtu.be/uJOLxHeesxo"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r25.yahoo.co.jp/fushigi/wxr_detail/?id=20140410-00035672-r25&amp;c=0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izmodo.jp/2015/06/post_17411.html" TargetMode="External"/><Relationship Id="rId2" Type="http://schemas.openxmlformats.org/officeDocument/2006/relationships/hyperlink" Target="http://www.gizmodo.jp/2015/07/ai.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Sq4M3nvX6I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170" y="1785668"/>
            <a:ext cx="8947030" cy="3803574"/>
          </a:xfrm>
          <a:noFill/>
          <a:ln>
            <a:solidFill>
              <a:schemeClr val="accent1"/>
            </a:solidFill>
          </a:ln>
        </p:spPr>
        <p:txBody>
          <a:bodyPr>
            <a:normAutofit/>
          </a:bodyPr>
          <a:lstStyle/>
          <a:p>
            <a:r>
              <a:rPr lang="ja-JP" altLang="en-US" b="1" dirty="0" smtClean="0"/>
              <a:t>人流→</a:t>
            </a:r>
            <a:r>
              <a:rPr lang="ja-JP" altLang="ja-JP" b="1" dirty="0" smtClean="0"/>
              <a:t>脳</a:t>
            </a:r>
            <a:r>
              <a:rPr lang="ja-JP" altLang="en-US" b="1" dirty="0"/>
              <a:t>観</a:t>
            </a:r>
            <a:r>
              <a:rPr lang="ja-JP" altLang="en-US" b="1" dirty="0" smtClean="0"/>
              <a:t>光学</a:t>
            </a:r>
            <a:r>
              <a:rPr lang="en-US" altLang="ja-JP" b="1" dirty="0" smtClean="0"/>
              <a:t/>
            </a:r>
            <a:br>
              <a:rPr lang="en-US" altLang="ja-JP" b="1" dirty="0" smtClean="0"/>
            </a:br>
            <a:r>
              <a:rPr lang="en-US" altLang="ja-JP" b="1" dirty="0" smtClean="0"/>
              <a:t/>
            </a:r>
            <a:br>
              <a:rPr lang="en-US" altLang="ja-JP" b="1" dirty="0" smtClean="0"/>
            </a:br>
            <a:r>
              <a:rPr lang="ja-JP" altLang="ja-JP" sz="5400" b="1" dirty="0" smtClean="0"/>
              <a:t>～</a:t>
            </a:r>
            <a:r>
              <a:rPr lang="ja-JP" altLang="ja-JP" sz="5400" b="1" dirty="0"/>
              <a:t>脳科学の進展が導く観光学研究の未来</a:t>
            </a:r>
            <a:r>
              <a:rPr lang="ja-JP" altLang="ja-JP" sz="5400" b="1" dirty="0" smtClean="0"/>
              <a:t>～</a:t>
            </a:r>
            <a:endParaRPr kumimoji="1" lang="ja-JP" altLang="en-US" sz="5400" dirty="0"/>
          </a:p>
        </p:txBody>
      </p:sp>
    </p:spTree>
    <p:extLst>
      <p:ext uri="{BB962C8B-B14F-4D97-AF65-F5344CB8AC3E}">
        <p14:creationId xmlns:p14="http://schemas.microsoft.com/office/powerpoint/2010/main" val="385114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Tree>
    <p:extLst>
      <p:ext uri="{BB962C8B-B14F-4D97-AF65-F5344CB8AC3E}">
        <p14:creationId xmlns:p14="http://schemas.microsoft.com/office/powerpoint/2010/main" val="18729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98458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9428635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51532"/>
          </a:xfrm>
          <a:ln>
            <a:solidFill>
              <a:schemeClr val="tx1">
                <a:lumMod val="95000"/>
                <a:lumOff val="5000"/>
              </a:schemeClr>
            </a:solidFill>
          </a:ln>
        </p:spPr>
        <p:txBody>
          <a:bodyPr/>
          <a:lstStyle/>
          <a:p>
            <a:pPr algn="ctr"/>
            <a:r>
              <a:rPr kumimoji="1" lang="ja-JP" altLang="en-US" dirty="0" smtClean="0"/>
              <a:t>感性、官能のデータベース化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味覚センサー、感性アナライザーの活用</a:t>
            </a:r>
            <a:endParaRPr kumimoji="1" lang="en-US" altLang="ja-JP" dirty="0" smtClean="0"/>
          </a:p>
          <a:p>
            <a:r>
              <a:rPr lang="ja-JP" altLang="en-US" dirty="0" smtClean="0"/>
              <a:t>フードツーリズム研究者等に求められるもの</a:t>
            </a:r>
            <a:endParaRPr kumimoji="1" lang="ja-JP" altLang="en-US" dirty="0"/>
          </a:p>
        </p:txBody>
      </p:sp>
    </p:spTree>
    <p:extLst>
      <p:ext uri="{BB962C8B-B14F-4D97-AF65-F5344CB8AC3E}">
        <p14:creationId xmlns:p14="http://schemas.microsoft.com/office/powerpoint/2010/main" val="333884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563"/>
          </a:xfrm>
          <a:ln>
            <a:solidFill>
              <a:schemeClr val="tx1">
                <a:lumMod val="95000"/>
                <a:lumOff val="5000"/>
              </a:schemeClr>
            </a:solidFill>
          </a:ln>
        </p:spPr>
        <p:txBody>
          <a:bodyPr>
            <a:normAutofit/>
          </a:bodyPr>
          <a:lstStyle/>
          <a:p>
            <a:pPr algn="ctr"/>
            <a:r>
              <a:rPr lang="ja-JP" altLang="en-US" b="1" dirty="0"/>
              <a:t>「食譜」という発想　</a:t>
            </a:r>
            <a:r>
              <a:rPr lang="en-US" altLang="ja-JP" b="1" dirty="0" smtClean="0"/>
              <a:t/>
            </a:r>
            <a:br>
              <a:rPr lang="en-US" altLang="ja-JP" b="1" dirty="0" smtClean="0"/>
            </a:br>
            <a:r>
              <a:rPr lang="ja-JP" altLang="en-US" sz="2000" b="1" dirty="0"/>
              <a:t>～</a:t>
            </a:r>
            <a:r>
              <a:rPr lang="ja-JP" altLang="en-US" sz="2000" b="1" dirty="0" smtClean="0"/>
              <a:t>学士會</a:t>
            </a:r>
            <a:r>
              <a:rPr lang="ja-JP" altLang="en-US" sz="2000" b="1" dirty="0"/>
              <a:t>会報　</a:t>
            </a:r>
            <a:r>
              <a:rPr lang="en-US" altLang="ja-JP" sz="2000" b="1" dirty="0"/>
              <a:t>2017-Ⅳ</a:t>
            </a:r>
            <a:r>
              <a:rPr lang="ja-JP" altLang="en-US" sz="2000" b="1" dirty="0"/>
              <a:t>　「味を測る」　都甲</a:t>
            </a:r>
            <a:r>
              <a:rPr lang="ja-JP" altLang="en-US" sz="2000" b="1" dirty="0" smtClean="0"/>
              <a:t>潔～</a:t>
            </a:r>
            <a:endParaRPr kumimoji="1" lang="ja-JP" altLang="en-US" sz="2000"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視覚</a:t>
            </a:r>
            <a:r>
              <a:rPr lang="ja-JP" altLang="en-US" dirty="0"/>
              <a:t>、聴覚、触覚は記録と再生</a:t>
            </a:r>
            <a:r>
              <a:rPr lang="ja-JP" altLang="en-US" dirty="0" smtClean="0"/>
              <a:t>が可能、コミュニケーションが可能</a:t>
            </a:r>
            <a:endParaRPr lang="en-US" altLang="ja-JP" dirty="0" smtClean="0"/>
          </a:p>
          <a:p>
            <a:r>
              <a:rPr lang="ja-JP" altLang="en-US" dirty="0" smtClean="0"/>
              <a:t>私たち</a:t>
            </a:r>
            <a:r>
              <a:rPr lang="ja-JP" altLang="en-US" dirty="0"/>
              <a:t>が心に思い、言葉にする味は、五感が統合された感覚であり、主観</a:t>
            </a:r>
            <a:r>
              <a:rPr lang="ja-JP" altLang="en-US" dirty="0" smtClean="0"/>
              <a:t>そのもの：</a:t>
            </a:r>
            <a:r>
              <a:rPr lang="ja-JP" altLang="en-US" dirty="0"/>
              <a:t> </a:t>
            </a:r>
            <a:r>
              <a:rPr lang="ja-JP" altLang="en-US" dirty="0">
                <a:solidFill>
                  <a:srgbClr val="FF0000"/>
                </a:solidFill>
              </a:rPr>
              <a:t>「脳で感じる味」</a:t>
            </a:r>
            <a:endParaRPr lang="en-US" altLang="ja-JP" dirty="0" smtClean="0">
              <a:solidFill>
                <a:srgbClr val="FF0000"/>
              </a:solidFill>
            </a:endParaRPr>
          </a:p>
          <a:p>
            <a:r>
              <a:rPr lang="ja-JP" altLang="en-US" dirty="0" smtClean="0"/>
              <a:t>舌で</a:t>
            </a:r>
            <a:r>
              <a:rPr lang="ja-JP" altLang="en-US" dirty="0"/>
              <a:t>感じる</a:t>
            </a:r>
            <a:r>
              <a:rPr lang="ja-JP" altLang="en-US" dirty="0" smtClean="0"/>
              <a:t>味：味</a:t>
            </a:r>
            <a:r>
              <a:rPr lang="ja-JP" altLang="en-US" dirty="0"/>
              <a:t>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a:t>
            </a:r>
            <a:r>
              <a:rPr lang="ja-JP" altLang="en-US" dirty="0" smtClean="0"/>
              <a:t>。</a:t>
            </a:r>
            <a:endParaRPr lang="en-US" altLang="ja-JP" dirty="0" smtClean="0"/>
          </a:p>
          <a:p>
            <a:r>
              <a:rPr lang="ja-JP" altLang="en-US" b="1" dirty="0" smtClean="0">
                <a:solidFill>
                  <a:srgbClr val="FF0000"/>
                </a:solidFill>
              </a:rPr>
              <a:t>味覚</a:t>
            </a:r>
            <a:r>
              <a:rPr lang="ja-JP" altLang="en-US" b="1" dirty="0">
                <a:solidFill>
                  <a:srgbClr val="FF0000"/>
                </a:solidFill>
              </a:rPr>
              <a:t>センサー</a:t>
            </a:r>
            <a:r>
              <a:rPr lang="ja-JP" altLang="en-US" dirty="0"/>
              <a:t>はこの「</a:t>
            </a:r>
            <a:r>
              <a:rPr lang="ja-JP" altLang="en-US" b="1" dirty="0">
                <a:solidFill>
                  <a:srgbClr val="FF0000"/>
                </a:solidFill>
              </a:rPr>
              <a:t>舌で感じる味」</a:t>
            </a:r>
            <a:r>
              <a:rPr lang="ja-JP" altLang="en-US" dirty="0"/>
              <a:t>を</a:t>
            </a:r>
            <a:r>
              <a:rPr lang="ja-JP" altLang="en-US" dirty="0">
                <a:solidFill>
                  <a:srgbClr val="FF0000"/>
                </a:solidFill>
              </a:rPr>
              <a:t>数値化</a:t>
            </a:r>
            <a:r>
              <a:rPr lang="ja-JP" altLang="en-US" dirty="0"/>
              <a:t>するものである。</a:t>
            </a:r>
          </a:p>
          <a:p>
            <a:r>
              <a:rPr lang="ja-JP" altLang="en-US" dirty="0"/>
              <a:t>味には５つの基本味がある。</a:t>
            </a:r>
            <a:r>
              <a:rPr lang="ja-JP" altLang="en-US" b="1" dirty="0"/>
              <a:t>甘味、塩味、苦味、酸味、うまみ</a:t>
            </a:r>
            <a:r>
              <a:rPr lang="ja-JP" altLang="en-US" dirty="0"/>
              <a:t>である。これに物理的感覚でもある</a:t>
            </a:r>
            <a:r>
              <a:rPr lang="ja-JP" altLang="en-US" b="1" dirty="0"/>
              <a:t>渋味と辛味</a:t>
            </a:r>
            <a:r>
              <a:rPr lang="ja-JP" altLang="en-US" dirty="0"/>
              <a:t>が加わる。辛味や痛みは温度感覚である厳密には味覚ではない。渋味は味覚と触覚の中間の味と考えられており、味覚では苦味に類する。</a:t>
            </a:r>
          </a:p>
          <a:p>
            <a:r>
              <a:rPr lang="ja-JP" altLang="en-US" dirty="0"/>
              <a:t>味覚センサーは今から３０年近く前の１９８９年に発明された。ヒトの感じる基本味の数値化に成功している。化学物質ではなく味質に選択性を示すのである</a:t>
            </a:r>
            <a:r>
              <a:rPr lang="ja-JP" altLang="en-US" dirty="0" smtClean="0"/>
              <a:t>。この</a:t>
            </a:r>
            <a:r>
              <a:rPr lang="ja-JP" altLang="en-US" dirty="0"/>
              <a:t>味認識装置は多くの食品へ適用され、その味の定量化ならびに新食品の開発に利活用されている。</a:t>
            </a:r>
          </a:p>
          <a:p>
            <a:r>
              <a:rPr lang="ja-JP" altLang="en-US" dirty="0"/>
              <a:t>味覚センサーの電圧出力は味強度に変換されるが、その際、ヒトの識別能が化学物質濃度の１．２倍以上という性質を利用する。つまり、</a:t>
            </a:r>
            <a:r>
              <a:rPr lang="ja-JP" altLang="en-US" b="1" dirty="0">
                <a:solidFill>
                  <a:srgbClr val="FF0000"/>
                </a:solidFill>
              </a:rPr>
              <a:t>人は１．２倍より小さな違いを識別できない</a:t>
            </a:r>
            <a:r>
              <a:rPr lang="ja-JP" altLang="en-US" dirty="0" smtClean="0"/>
              <a:t>。</a:t>
            </a:r>
            <a:endParaRPr lang="en-US" altLang="ja-JP" dirty="0" smtClean="0"/>
          </a:p>
          <a:p>
            <a:r>
              <a:rPr lang="ja-JP" altLang="en-US" dirty="0" smtClean="0"/>
              <a:t>アサヒスーパードライ</a:t>
            </a:r>
            <a:r>
              <a:rPr lang="ja-JP" altLang="en-US" dirty="0"/>
              <a:t>は苦味を抑制、その後の第三のビールはさらに苦味が抑えられ、酸味を増やした傾向にある。世界のビールを同様に測定したが、日本のビールの占める味の位置と大差ないことが判明した。「味を目で見る」とことができるのである。</a:t>
            </a:r>
          </a:p>
          <a:p>
            <a:r>
              <a:rPr lang="ja-JP" altLang="en-US" dirty="0"/>
              <a:t>味覚センサーに記録された味のデータベースは味の譜面「食譜」である。楽譜があるから二百年以上前のベートーベンを再現して聞くことができる</a:t>
            </a:r>
            <a:r>
              <a:rPr lang="ja-JP" altLang="en-US" dirty="0" smtClean="0"/>
              <a:t>。</a:t>
            </a:r>
            <a:endParaRPr lang="en-US" altLang="ja-JP" dirty="0" smtClean="0"/>
          </a:p>
          <a:p>
            <a:r>
              <a:rPr lang="ja-JP" altLang="en-US" dirty="0" smtClean="0"/>
              <a:t>日本</a:t>
            </a:r>
            <a:r>
              <a:rPr lang="ja-JP" altLang="en-US" dirty="0"/>
              <a:t>航空の機内で提供されるコーヒーは、食譜により味を</a:t>
            </a:r>
            <a:r>
              <a:rPr lang="ja-JP" altLang="en-US" dirty="0" smtClean="0"/>
              <a:t>実現。</a:t>
            </a:r>
            <a:endParaRPr lang="ja-JP" altLang="en-US" dirty="0"/>
          </a:p>
        </p:txBody>
      </p:sp>
    </p:spTree>
    <p:extLst>
      <p:ext uri="{BB962C8B-B14F-4D97-AF65-F5344CB8AC3E}">
        <p14:creationId xmlns:p14="http://schemas.microsoft.com/office/powerpoint/2010/main" val="238936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心の中を読む</a:t>
            </a:r>
            <a:r>
              <a:rPr kumimoji="1" lang="en-US" altLang="ja-JP" dirty="0" smtClean="0"/>
              <a:t/>
            </a:r>
            <a:br>
              <a:rPr kumimoji="1" lang="en-US" altLang="ja-JP" dirty="0" smtClean="0"/>
            </a:br>
            <a:r>
              <a:rPr kumimoji="1" lang="ja-JP" altLang="en-US" dirty="0" smtClean="0"/>
              <a:t>マインドリーディング技術の活用</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82467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3630" y="365125"/>
            <a:ext cx="10560170" cy="1351532"/>
          </a:xfrm>
          <a:ln>
            <a:solidFill>
              <a:schemeClr val="tx1">
                <a:lumMod val="95000"/>
                <a:lumOff val="5000"/>
              </a:schemeClr>
            </a:solidFill>
          </a:ln>
        </p:spPr>
        <p:txBody>
          <a:bodyPr/>
          <a:lstStyle/>
          <a:p>
            <a:pPr algn="ctr"/>
            <a:r>
              <a:rPr kumimoji="1" lang="ja-JP" altLang="en-US" dirty="0" smtClean="0"/>
              <a:t>視覚</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ja-JP" altLang="en-US" dirty="0"/>
              <a:t>外の世界は「目」を通して</a:t>
            </a:r>
            <a:r>
              <a:rPr lang="ja-JP" altLang="en-US" b="1" dirty="0">
                <a:solidFill>
                  <a:srgbClr val="FF0000"/>
                </a:solidFill>
              </a:rPr>
              <a:t>第１視覚野</a:t>
            </a:r>
            <a:r>
              <a:rPr lang="ja-JP" altLang="en-US" dirty="0"/>
              <a:t>に写し取られ、そのあと、</a:t>
            </a:r>
            <a:r>
              <a:rPr lang="ja-JP" altLang="en-US" dirty="0">
                <a:solidFill>
                  <a:srgbClr val="FF0000"/>
                </a:solidFill>
              </a:rPr>
              <a:t>色に反応する第４視覚野</a:t>
            </a:r>
            <a:r>
              <a:rPr lang="ja-JP" altLang="en-US" dirty="0"/>
              <a:t>や</a:t>
            </a:r>
            <a:r>
              <a:rPr lang="ja-JP" altLang="en-US" dirty="0">
                <a:solidFill>
                  <a:srgbClr val="FF0000"/>
                </a:solidFill>
              </a:rPr>
              <a:t>動きを見る第５視覚野</a:t>
            </a:r>
            <a:r>
              <a:rPr lang="ja-JP" altLang="en-US" dirty="0"/>
              <a:t>に信号が送られる。第５視覚野が壊れると動いているモノが見えなくなってしまう。止まったボールは見えるけれどもボールが動くと見えなくなる</a:t>
            </a:r>
            <a:r>
              <a:rPr lang="ja-JP" altLang="en-US" dirty="0" smtClean="0"/>
              <a:t>。</a:t>
            </a:r>
            <a:endParaRPr lang="en-US" altLang="ja-JP" dirty="0" smtClean="0"/>
          </a:p>
          <a:p>
            <a:r>
              <a:rPr lang="ja-JP" altLang="en-US" b="1" dirty="0" smtClean="0">
                <a:solidFill>
                  <a:srgbClr val="FF0000"/>
                </a:solidFill>
              </a:rPr>
              <a:t>脳</a:t>
            </a:r>
            <a:r>
              <a:rPr lang="ja-JP" altLang="en-US" b="1" dirty="0">
                <a:solidFill>
                  <a:srgbClr val="FF0000"/>
                </a:solidFill>
              </a:rPr>
              <a:t>地図</a:t>
            </a:r>
            <a:r>
              <a:rPr lang="ja-JP" altLang="en-US" dirty="0"/>
              <a:t>（どの部位がどんな役割を担うか）は</a:t>
            </a:r>
            <a:r>
              <a:rPr lang="ja-JP" altLang="en-US" b="1" dirty="0">
                <a:solidFill>
                  <a:srgbClr val="FF0000"/>
                </a:solidFill>
              </a:rPr>
              <a:t>後天的</a:t>
            </a:r>
            <a:r>
              <a:rPr lang="ja-JP" altLang="en-US" dirty="0"/>
              <a:t>であり、脳地図は脳ではなく</a:t>
            </a:r>
            <a:r>
              <a:rPr lang="ja-JP" altLang="en-US" b="1" dirty="0">
                <a:solidFill>
                  <a:srgbClr val="FF0000"/>
                </a:solidFill>
              </a:rPr>
              <a:t>体が決める</a:t>
            </a:r>
            <a:r>
              <a:rPr lang="ja-JP" altLang="en-US" dirty="0"/>
              <a:t>。脳は、入ってくる情報に応じてダイナミックかつ臨機応変に進化しうる。事故で手を失うと、失われた手に対応していた脳部分はどんどん退化していく。もし、指が６本あれば脳にはきっと６本用の脳地図ができる。イルカはすごい脳をもっているが、手も指もないため、つまり、体がヒトほど優れていないためにイルカの脳は十分に使い込まれていない。人間は喉に対応する大脳皮質の部分が広い表面積を占めていて、効率よく言葉を操れるように発達している</a:t>
            </a:r>
            <a:r>
              <a:rPr lang="ja-JP" altLang="en-US" dirty="0" smtClean="0"/>
              <a:t>。</a:t>
            </a:r>
            <a:endParaRPr lang="en-US" altLang="ja-JP" dirty="0" smtClean="0"/>
          </a:p>
          <a:p>
            <a:r>
              <a:rPr lang="ja-JP" altLang="en-US" dirty="0" smtClean="0"/>
              <a:t>人間</a:t>
            </a:r>
            <a:r>
              <a:rPr lang="ja-JP" altLang="en-US" dirty="0"/>
              <a:t>にはたまたま１０本しか指がないが、脳にはもっとポテンシャルがある。</a:t>
            </a:r>
            <a:r>
              <a:rPr lang="ja-JP" altLang="en-US" b="1" dirty="0">
                <a:solidFill>
                  <a:srgbClr val="FF0000"/>
                </a:solidFill>
              </a:rPr>
              <a:t>人間の体という性能の悪い乗り物に、高性能の脳が乗っかっている</a:t>
            </a:r>
            <a:r>
              <a:rPr lang="ja-JP" altLang="en-US" dirty="0"/>
              <a:t>ともいえる</a:t>
            </a:r>
            <a:r>
              <a:rPr lang="ja-JP" altLang="en-US" dirty="0" smtClean="0"/>
              <a:t>。脳</a:t>
            </a:r>
            <a:r>
              <a:rPr lang="ja-JP" altLang="en-US" dirty="0"/>
              <a:t>そのものよりも、脳が乗る体の構造とその周囲の環境が重要</a:t>
            </a:r>
            <a:r>
              <a:rPr lang="ja-JP" altLang="en-US" dirty="0" smtClean="0"/>
              <a:t>。</a:t>
            </a:r>
            <a:endParaRPr lang="en-US" altLang="ja-JP" dirty="0" smtClean="0"/>
          </a:p>
        </p:txBody>
      </p:sp>
    </p:spTree>
    <p:extLst>
      <p:ext uri="{BB962C8B-B14F-4D97-AF65-F5344CB8AC3E}">
        <p14:creationId xmlns:p14="http://schemas.microsoft.com/office/powerpoint/2010/main" val="319062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ln w="19050">
            <a:solidFill>
              <a:schemeClr val="tx1"/>
            </a:solidFill>
          </a:ln>
        </p:spPr>
        <p:txBody>
          <a:bodyPr/>
          <a:lstStyle/>
          <a:p>
            <a:pPr algn="ctr" eaLnBrk="1" hangingPunct="1"/>
            <a:r>
              <a:rPr lang="ja-JP" altLang="en-US" smtClean="0"/>
              <a:t>「感情」は何故あるのか</a:t>
            </a:r>
          </a:p>
        </p:txBody>
      </p:sp>
      <p:sp>
        <p:nvSpPr>
          <p:cNvPr id="99331" name="Rectangle 3"/>
          <p:cNvSpPr>
            <a:spLocks noGrp="1" noChangeArrowheads="1"/>
          </p:cNvSpPr>
          <p:nvPr>
            <p:ph type="body" idx="1"/>
          </p:nvPr>
        </p:nvSpPr>
        <p:spPr/>
        <p:txBody>
          <a:bodyPr/>
          <a:lstStyle/>
          <a:p>
            <a:pPr eaLnBrk="1" hangingPunct="1">
              <a:lnSpc>
                <a:spcPct val="80000"/>
              </a:lnSpc>
            </a:pPr>
            <a:r>
              <a:rPr lang="ja-JP" altLang="en-US"/>
              <a:t>命が依存している無数の身体機能を脳が調整</a:t>
            </a:r>
          </a:p>
          <a:p>
            <a:pPr eaLnBrk="1" hangingPunct="1">
              <a:lnSpc>
                <a:spcPct val="80000"/>
              </a:lnSpc>
            </a:pPr>
            <a:r>
              <a:rPr lang="ja-JP" altLang="en-US"/>
              <a:t>そのためさまざまな身体のシステムの状態が刻一刻と表象されるマップを持つ</a:t>
            </a:r>
          </a:p>
          <a:p>
            <a:pPr eaLnBrk="1" hangingPunct="1">
              <a:lnSpc>
                <a:spcPct val="80000"/>
              </a:lnSpc>
            </a:pPr>
            <a:r>
              <a:rPr lang="ja-JP" altLang="en-US"/>
              <a:t>調整作用の成功はこの大量のマッピングにかかっている</a:t>
            </a:r>
          </a:p>
          <a:p>
            <a:pPr eaLnBrk="1" hangingPunct="1">
              <a:lnSpc>
                <a:spcPct val="80000"/>
              </a:lnSpc>
            </a:pPr>
            <a:r>
              <a:rPr lang="ja-JP" altLang="en-US"/>
              <a:t>命の管理にとって重要なニューラル･マップは感情と呼んでいる心的状態に対する必要な基盤</a:t>
            </a:r>
          </a:p>
          <a:p>
            <a:pPr eaLnBrk="1" hangingPunct="1">
              <a:lnSpc>
                <a:spcPct val="80000"/>
              </a:lnSpc>
            </a:pPr>
            <a:r>
              <a:rPr lang="ja-JP" altLang="en-US"/>
              <a:t>命の管理に脳が関与することの副産物として発生</a:t>
            </a:r>
          </a:p>
          <a:p>
            <a:pPr eaLnBrk="1" hangingPunct="1">
              <a:lnSpc>
                <a:spcPct val="80000"/>
              </a:lnSpc>
            </a:pPr>
            <a:r>
              <a:rPr lang="ja-JP" altLang="en-US"/>
              <a:t>感情を支えている神経装置が進化の中でたくましく生き残ったのは驚くべきことで、感情は余分なものではない</a:t>
            </a:r>
          </a:p>
          <a:p>
            <a:pPr eaLnBrk="1" hangingPunct="1">
              <a:lnSpc>
                <a:spcPct val="80000"/>
              </a:lnSpc>
            </a:pPr>
            <a:endParaRPr lang="en-US" altLang="ja-JP"/>
          </a:p>
        </p:txBody>
      </p:sp>
    </p:spTree>
    <p:extLst>
      <p:ext uri="{BB962C8B-B14F-4D97-AF65-F5344CB8AC3E}">
        <p14:creationId xmlns:p14="http://schemas.microsoft.com/office/powerpoint/2010/main" val="175859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12700">
            <a:solidFill>
              <a:schemeClr val="tx1"/>
            </a:solidFill>
          </a:ln>
        </p:spPr>
        <p:txBody>
          <a:bodyPr/>
          <a:lstStyle/>
          <a:p>
            <a:pPr algn="ctr" eaLnBrk="1" hangingPunct="1"/>
            <a:r>
              <a:rPr lang="ja-JP" altLang="en-US" smtClean="0"/>
              <a:t>心とは何か</a:t>
            </a:r>
          </a:p>
        </p:txBody>
      </p:sp>
      <p:sp>
        <p:nvSpPr>
          <p:cNvPr id="101379" name="Rectangle 3"/>
          <p:cNvSpPr>
            <a:spLocks noGrp="1" noChangeArrowheads="1"/>
          </p:cNvSpPr>
          <p:nvPr>
            <p:ph type="body" idx="1"/>
          </p:nvPr>
        </p:nvSpPr>
        <p:spPr/>
        <p:txBody>
          <a:bodyPr/>
          <a:lstStyle/>
          <a:p>
            <a:pPr eaLnBrk="1" hangingPunct="1"/>
            <a:r>
              <a:rPr lang="ja-JP" altLang="en-US" smtClean="0"/>
              <a:t>全体的合意：心はプロセスであって「もの」ではない</a:t>
            </a:r>
          </a:p>
          <a:p>
            <a:pPr eaLnBrk="1" hangingPunct="1"/>
            <a:r>
              <a:rPr lang="ja-JP" altLang="en-US" smtClean="0"/>
              <a:t>最近まで心の問題は、経験科学の領域外で哲学的話題</a:t>
            </a:r>
          </a:p>
          <a:p>
            <a:pPr eaLnBrk="1" hangingPunct="1"/>
            <a:r>
              <a:rPr lang="ja-JP" altLang="en-US" smtClean="0"/>
              <a:t>科学的課題になったのは</a:t>
            </a:r>
            <a:r>
              <a:rPr lang="en-US" altLang="ja-JP" smtClean="0"/>
              <a:t>10</a:t>
            </a:r>
            <a:r>
              <a:rPr lang="ja-JP" altLang="en-US" smtClean="0"/>
              <a:t>年前から</a:t>
            </a:r>
          </a:p>
          <a:p>
            <a:pPr eaLnBrk="1" hangingPunct="1"/>
            <a:r>
              <a:rPr lang="ja-JP" altLang="en-US" smtClean="0"/>
              <a:t>意識と心は別：意識とは心が「自己」という明確な基準を持ち自己そのものの存在と自己の周囲の対象の存在とを認識するプロセス</a:t>
            </a:r>
          </a:p>
        </p:txBody>
      </p:sp>
    </p:spTree>
    <p:extLst>
      <p:ext uri="{BB962C8B-B14F-4D97-AF65-F5344CB8AC3E}">
        <p14:creationId xmlns:p14="http://schemas.microsoft.com/office/powerpoint/2010/main" val="420126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defRPr/>
            </a:pPr>
            <a:r>
              <a:rPr lang="ja-JP" altLang="ja-JP" dirty="0" smtClean="0"/>
              <a:t>「心の他者起源説」</a:t>
            </a:r>
            <a:endParaRPr lang="ja-JP" altLang="en-US" dirty="0"/>
          </a:p>
        </p:txBody>
      </p:sp>
      <p:sp>
        <p:nvSpPr>
          <p:cNvPr id="6147" name="コンテンツ プレースホルダ 2"/>
          <p:cNvSpPr>
            <a:spLocks noGrp="1"/>
          </p:cNvSpPr>
          <p:nvPr>
            <p:ph idx="1"/>
          </p:nvPr>
        </p:nvSpPr>
        <p:spPr/>
        <p:txBody>
          <a:bodyPr/>
          <a:lstStyle/>
          <a:p>
            <a:pPr>
              <a:buFontTx/>
              <a:buNone/>
            </a:pPr>
            <a:r>
              <a:rPr lang="ja-JP" altLang="en-US" smtClean="0"/>
              <a:t>①</a:t>
            </a:r>
            <a:r>
              <a:rPr lang="ja-JP" altLang="ja-JP" smtClean="0"/>
              <a:t>最初は</a:t>
            </a:r>
            <a:r>
              <a:rPr lang="ja-JP" altLang="ja-JP" smtClean="0">
                <a:solidFill>
                  <a:srgbClr val="FF0000"/>
                </a:solidFill>
              </a:rPr>
              <a:t>他人に心があると仮定</a:t>
            </a:r>
            <a:r>
              <a:rPr lang="ja-JP" altLang="ja-JP" smtClean="0"/>
              <a:t>して他人の行動を</a:t>
            </a:r>
            <a:r>
              <a:rPr lang="ja-JP" altLang="ja-JP" smtClean="0">
                <a:solidFill>
                  <a:srgbClr val="FF0000"/>
                </a:solidFill>
              </a:rPr>
              <a:t>上手く予測</a:t>
            </a:r>
            <a:r>
              <a:rPr lang="ja-JP" altLang="ja-JP" smtClean="0"/>
              <a:t>することが適応的になった。</a:t>
            </a:r>
            <a:endParaRPr lang="en-US" altLang="ja-JP" smtClean="0"/>
          </a:p>
          <a:p>
            <a:pPr>
              <a:buFontTx/>
              <a:buNone/>
            </a:pPr>
            <a:r>
              <a:rPr lang="ja-JP" altLang="en-US" smtClean="0"/>
              <a:t>②</a:t>
            </a:r>
            <a:r>
              <a:rPr lang="ja-JP" altLang="ja-JP" smtClean="0"/>
              <a:t>次に他人の心を予測するシステムを</a:t>
            </a:r>
            <a:r>
              <a:rPr lang="ja-JP" altLang="ja-JP" smtClean="0">
                <a:solidFill>
                  <a:srgbClr val="FF0000"/>
                </a:solidFill>
              </a:rPr>
              <a:t>ミラーニューロンで照り返し流用</a:t>
            </a:r>
            <a:r>
              <a:rPr lang="ja-JP" altLang="ja-JP" smtClean="0"/>
              <a:t>することで</a:t>
            </a:r>
            <a:r>
              <a:rPr lang="ja-JP" altLang="ja-JP" smtClean="0">
                <a:solidFill>
                  <a:srgbClr val="FF0000"/>
                </a:solidFill>
              </a:rPr>
              <a:t>自分の心を予測</a:t>
            </a:r>
            <a:r>
              <a:rPr lang="ja-JP" altLang="ja-JP" smtClean="0"/>
              <a:t>するになったのではないか。</a:t>
            </a:r>
            <a:endParaRPr lang="en-US" altLang="ja-JP" smtClean="0"/>
          </a:p>
          <a:p>
            <a:pPr>
              <a:buFontTx/>
              <a:buNone/>
            </a:pPr>
            <a:r>
              <a:rPr lang="ja-JP" altLang="en-US" smtClean="0"/>
              <a:t>③</a:t>
            </a:r>
            <a:r>
              <a:rPr lang="ja-JP" altLang="ja-JP" smtClean="0"/>
              <a:t>自分の心は</a:t>
            </a:r>
            <a:r>
              <a:rPr lang="ja-JP" altLang="ja-JP" smtClean="0">
                <a:solidFill>
                  <a:srgbClr val="FF0000"/>
                </a:solidFill>
              </a:rPr>
              <a:t>他</a:t>
            </a:r>
            <a:r>
              <a:rPr lang="ja-JP" altLang="en-US" smtClean="0">
                <a:solidFill>
                  <a:srgbClr val="FF0000"/>
                </a:solidFill>
              </a:rPr>
              <a:t>者</a:t>
            </a:r>
            <a:r>
              <a:rPr lang="ja-JP" altLang="ja-JP" smtClean="0">
                <a:solidFill>
                  <a:srgbClr val="FF0000"/>
                </a:solidFill>
              </a:rPr>
              <a:t>の</a:t>
            </a:r>
            <a:r>
              <a:rPr lang="ja-JP" altLang="en-US" smtClean="0">
                <a:solidFill>
                  <a:srgbClr val="FF0000"/>
                </a:solidFill>
              </a:rPr>
              <a:t>心</a:t>
            </a:r>
            <a:r>
              <a:rPr lang="ja-JP" altLang="ja-JP" smtClean="0">
                <a:solidFill>
                  <a:srgbClr val="FF0000"/>
                </a:solidFill>
              </a:rPr>
              <a:t>を仮定する能力の副産物</a:t>
            </a:r>
            <a:r>
              <a:rPr lang="ja-JP" altLang="ja-JP" smtClean="0"/>
              <a:t>としてできた</a:t>
            </a:r>
            <a:r>
              <a:rPr lang="ja-JP" altLang="en-US" smtClean="0"/>
              <a:t>⇒</a:t>
            </a:r>
            <a:r>
              <a:rPr lang="ja-JP" altLang="ja-JP" smtClean="0"/>
              <a:t>これが前適応に基づく心の起源の仮説で「心の他者起源説」</a:t>
            </a:r>
          </a:p>
          <a:p>
            <a:endParaRPr lang="ja-JP" altLang="en-US" smtClean="0"/>
          </a:p>
          <a:p>
            <a:endParaRPr lang="ja-JP" altLang="en-US" smtClean="0"/>
          </a:p>
        </p:txBody>
      </p:sp>
    </p:spTree>
    <p:extLst>
      <p:ext uri="{BB962C8B-B14F-4D97-AF65-F5344CB8AC3E}">
        <p14:creationId xmlns:p14="http://schemas.microsoft.com/office/powerpoint/2010/main" val="3811677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14068" y="250166"/>
            <a:ext cx="11188460" cy="1769135"/>
          </a:xfrm>
          <a:noFill/>
          <a:ln w="57150">
            <a:solidFill>
              <a:schemeClr val="tx1">
                <a:lumMod val="95000"/>
                <a:lumOff val="5000"/>
              </a:schemeClr>
            </a:solidFill>
          </a:ln>
        </p:spPr>
        <p:txBody>
          <a:bodyPr>
            <a:normAutofit/>
          </a:bodyPr>
          <a:lstStyle/>
          <a:p>
            <a:pPr>
              <a:defRPr/>
            </a:pPr>
            <a:r>
              <a:rPr lang="ja-JP" altLang="en-US" dirty="0" smtClean="0"/>
              <a:t>人流・観光と脳科学</a:t>
            </a:r>
            <a:r>
              <a:rPr lang="en-US" altLang="ja-JP" dirty="0" smtClean="0"/>
              <a:t/>
            </a:r>
            <a:br>
              <a:rPr lang="en-US" altLang="ja-JP" dirty="0" smtClean="0"/>
            </a:br>
            <a:r>
              <a:rPr lang="ja-JP" altLang="en-US" dirty="0" smtClean="0"/>
              <a:t>～ヒトを移動させる心とは何か～</a:t>
            </a:r>
            <a:endParaRPr lang="ja-JP" altLang="en-US" dirty="0"/>
          </a:p>
        </p:txBody>
      </p:sp>
      <p:sp>
        <p:nvSpPr>
          <p:cNvPr id="2051" name="サブタイトル 4"/>
          <p:cNvSpPr>
            <a:spLocks noGrp="1"/>
          </p:cNvSpPr>
          <p:nvPr>
            <p:ph type="subTitle" idx="1"/>
          </p:nvPr>
        </p:nvSpPr>
        <p:spPr>
          <a:xfrm>
            <a:off x="2895600" y="2420939"/>
            <a:ext cx="6400800" cy="2447925"/>
          </a:xfrm>
          <a:ln>
            <a:solidFill>
              <a:schemeClr val="tx1">
                <a:lumMod val="95000"/>
                <a:lumOff val="5000"/>
              </a:schemeClr>
            </a:solidFill>
          </a:ln>
        </p:spPr>
        <p:txBody>
          <a:bodyPr/>
          <a:lstStyle/>
          <a:p>
            <a:pPr>
              <a:defRPr/>
            </a:pPr>
            <a:r>
              <a:rPr lang="ja-JP" altLang="en-US" dirty="0" smtClean="0"/>
              <a:t>アリストテレス</a:t>
            </a:r>
            <a:endParaRPr lang="en-US" altLang="ja-JP" dirty="0" smtClean="0"/>
          </a:p>
          <a:p>
            <a:pPr>
              <a:defRPr/>
            </a:pPr>
            <a:r>
              <a:rPr lang="ja-JP" altLang="en-US" dirty="0" smtClean="0"/>
              <a:t>⇒マルクス</a:t>
            </a:r>
            <a:endParaRPr lang="en-US" altLang="ja-JP" dirty="0" smtClean="0"/>
          </a:p>
          <a:p>
            <a:pPr>
              <a:defRPr/>
            </a:pPr>
            <a:r>
              <a:rPr lang="ja-JP" altLang="en-US" dirty="0" smtClean="0"/>
              <a:t>⇒サイバネティクス（衛藤瀋吉）</a:t>
            </a:r>
            <a:endParaRPr lang="en-US" altLang="ja-JP" dirty="0" smtClean="0"/>
          </a:p>
          <a:p>
            <a:pPr>
              <a:defRPr/>
            </a:pPr>
            <a:r>
              <a:rPr lang="ja-JP" altLang="en-US" dirty="0" smtClean="0"/>
              <a:t>⇒脳科学</a:t>
            </a:r>
          </a:p>
        </p:txBody>
      </p:sp>
      <p:sp>
        <p:nvSpPr>
          <p:cNvPr id="6" name="Rectangle 4"/>
          <p:cNvSpPr txBox="1">
            <a:spLocks noChangeArrowheads="1"/>
          </p:cNvSpPr>
          <p:nvPr/>
        </p:nvSpPr>
        <p:spPr bwMode="auto">
          <a:xfrm>
            <a:off x="1981200" y="5345113"/>
            <a:ext cx="8229600" cy="1397000"/>
          </a:xfrm>
          <a:prstGeom prst="rect">
            <a:avLst/>
          </a:prstGeom>
          <a:noFill/>
          <a:ln w="9525">
            <a:noFill/>
            <a:miter lim="800000"/>
            <a:headEnd/>
            <a:tailEnd/>
          </a:ln>
        </p:spPr>
        <p:txBody>
          <a:bodyPr/>
          <a:lstStyle/>
          <a:p>
            <a:pPr algn="ctr" eaLnBrk="1" hangingPunct="1">
              <a:spcBef>
                <a:spcPct val="20000"/>
              </a:spcBef>
              <a:defRPr/>
            </a:pPr>
            <a:r>
              <a:rPr lang="ja-JP" altLang="en-US" sz="3200" kern="0" dirty="0"/>
              <a:t>認知科学　社会学　心理学　観光学</a:t>
            </a:r>
          </a:p>
          <a:p>
            <a:pPr algn="ctr" eaLnBrk="1" hangingPunct="1">
              <a:spcBef>
                <a:spcPct val="20000"/>
              </a:spcBef>
              <a:defRPr/>
            </a:pPr>
            <a:r>
              <a:rPr lang="ja-JP" altLang="en-US" sz="3200" kern="0" dirty="0"/>
              <a:t>脳　情報　進化　死　哲学・宗教</a:t>
            </a:r>
            <a:r>
              <a:rPr lang="en-US" altLang="ja-JP" sz="3200" kern="0" dirty="0"/>
              <a:t>(</a:t>
            </a:r>
            <a:r>
              <a:rPr lang="ja-JP" altLang="en-US" sz="3200" kern="0" dirty="0"/>
              <a:t>文化</a:t>
            </a:r>
            <a:r>
              <a:rPr lang="en-US" altLang="ja-JP" sz="3200" kern="0" dirty="0"/>
              <a:t>)</a:t>
            </a:r>
          </a:p>
        </p:txBody>
      </p:sp>
    </p:spTree>
    <p:extLst>
      <p:ext uri="{BB962C8B-B14F-4D97-AF65-F5344CB8AC3E}">
        <p14:creationId xmlns:p14="http://schemas.microsoft.com/office/powerpoint/2010/main" val="1833168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706" y="365125"/>
            <a:ext cx="10862094" cy="1325563"/>
          </a:xfrm>
          <a:ln>
            <a:solidFill>
              <a:schemeClr val="tx1">
                <a:lumMod val="95000"/>
                <a:lumOff val="5000"/>
              </a:schemeClr>
            </a:solidFill>
          </a:ln>
        </p:spPr>
        <p:txBody>
          <a:bodyPr>
            <a:normAutofit fontScale="90000"/>
          </a:bodyPr>
          <a:lstStyle/>
          <a:p>
            <a:pPr algn="ctr"/>
            <a:r>
              <a:rPr lang="ja-JP" altLang="en-US" sz="3600" dirty="0"/>
              <a:t>目ができたから世界が世界としてはじめて意味を</a:t>
            </a:r>
            <a:r>
              <a:rPr lang="ja-JP" altLang="en-US" sz="3600" dirty="0" smtClean="0"/>
              <a:t>もった</a:t>
            </a:r>
            <a:r>
              <a:rPr lang="en-US" altLang="ja-JP" sz="3600" dirty="0" smtClean="0"/>
              <a:t/>
            </a:r>
            <a:br>
              <a:rPr lang="en-US" altLang="ja-JP" sz="3600" dirty="0" smtClean="0"/>
            </a:br>
            <a:r>
              <a:rPr lang="ja-JP" altLang="en-US" sz="3100" dirty="0" smtClean="0"/>
              <a:t>～</a:t>
            </a:r>
            <a:r>
              <a:rPr lang="ja-JP" altLang="en-US" sz="3100" dirty="0" smtClean="0">
                <a:solidFill>
                  <a:srgbClr val="FF0000"/>
                </a:solidFill>
              </a:rPr>
              <a:t>上丘</a:t>
            </a:r>
            <a:r>
              <a:rPr lang="ja-JP" altLang="en-US" sz="3100" dirty="0" smtClean="0"/>
              <a:t>がなければ、野球やテニスなどのスポーツは成立しない～</a:t>
            </a:r>
            <a:endParaRPr kumimoji="1" lang="ja-JP" altLang="en-US" sz="3100" dirty="0"/>
          </a:p>
        </p:txBody>
      </p:sp>
      <p:sp>
        <p:nvSpPr>
          <p:cNvPr id="3" name="コンテンツ プレースホルダー 2"/>
          <p:cNvSpPr>
            <a:spLocks noGrp="1"/>
          </p:cNvSpPr>
          <p:nvPr>
            <p:ph idx="1"/>
          </p:nvPr>
        </p:nvSpPr>
        <p:spPr>
          <a:xfrm>
            <a:off x="491706" y="1825624"/>
            <a:ext cx="11352362" cy="5032375"/>
          </a:xfrm>
        </p:spPr>
        <p:txBody>
          <a:bodyPr>
            <a:normAutofit fontScale="92500" lnSpcReduction="10000"/>
          </a:bodyPr>
          <a:lstStyle/>
          <a:p>
            <a:r>
              <a:rPr lang="ja-JP" altLang="en-US" dirty="0"/>
              <a:t>生物に目という臓器ができて、進化の過程で人間にも目ができあがって、宇宙空間を飛んでいる光子を目で受け取り、その情報を解析して認識し、解釈できるようになって、はじめて世界が生まれた</a:t>
            </a:r>
            <a:r>
              <a:rPr lang="ja-JP" altLang="en-US" dirty="0" smtClean="0"/>
              <a:t>。</a:t>
            </a:r>
            <a:endParaRPr lang="en-US" altLang="ja-JP" dirty="0" smtClean="0"/>
          </a:p>
          <a:p>
            <a:r>
              <a:rPr lang="ja-JP" altLang="en-US" dirty="0" smtClean="0"/>
              <a:t>世界</a:t>
            </a:r>
            <a:r>
              <a:rPr lang="ja-JP" altLang="en-US" dirty="0"/>
              <a:t>があってそれを見るために目を発達させたのではなく、目ができたから世界が世界としてはじめて意味をもった</a:t>
            </a:r>
            <a:r>
              <a:rPr lang="ja-JP" altLang="en-US" dirty="0" smtClean="0"/>
              <a:t>。</a:t>
            </a:r>
            <a:endParaRPr lang="en-US" altLang="ja-JP" dirty="0" smtClean="0"/>
          </a:p>
          <a:p>
            <a:r>
              <a:rPr lang="ja-JP" altLang="en-US" dirty="0" smtClean="0"/>
              <a:t>視神経</a:t>
            </a:r>
            <a:r>
              <a:rPr lang="ja-JP" altLang="en-US" dirty="0"/>
              <a:t>は視床の直前で枝分かれして、第１視覚野だけでなく「</a:t>
            </a:r>
            <a:r>
              <a:rPr lang="ja-JP" altLang="en-US" b="1" dirty="0">
                <a:solidFill>
                  <a:srgbClr val="FF0000"/>
                </a:solidFill>
              </a:rPr>
              <a:t>上丘</a:t>
            </a:r>
            <a:r>
              <a:rPr lang="ja-JP" altLang="en-US" dirty="0"/>
              <a:t>」にも目で見た情報が運ばれる。</a:t>
            </a:r>
            <a:r>
              <a:rPr lang="ja-JP" altLang="en-US" b="1" dirty="0">
                <a:solidFill>
                  <a:srgbClr val="FF0000"/>
                </a:solidFill>
              </a:rPr>
              <a:t>上丘で見ているものは意識の上には現れない</a:t>
            </a:r>
            <a:r>
              <a:rPr lang="ja-JP" altLang="en-US" dirty="0"/>
              <a:t>。上丘は原始的で、動物に大脳皮質がほとんどなかったころは上丘でモノを見ていたのかもしれない</a:t>
            </a:r>
            <a:r>
              <a:rPr lang="ja-JP" altLang="en-US" dirty="0" smtClean="0"/>
              <a:t>。</a:t>
            </a:r>
            <a:endParaRPr lang="en-US" altLang="ja-JP" dirty="0" smtClean="0"/>
          </a:p>
          <a:p>
            <a:r>
              <a:rPr lang="ja-JP" altLang="en-US" dirty="0" smtClean="0"/>
              <a:t>上丘</a:t>
            </a:r>
            <a:r>
              <a:rPr lang="ja-JP" altLang="en-US" dirty="0"/>
              <a:t>は処理が原始的で単純だから判断が速くて正確。モノや文字を見て判断するまでに０．５秒程度かかるが、野球のピッチャーが投げたボールがバッターに届くまでの時間はざっと０．５秒くらい。おそらく上丘で見ている。上丘がなければ、野球やテニスなどのスポーツは成立</a:t>
            </a:r>
            <a:r>
              <a:rPr lang="ja-JP" altLang="en-US" dirty="0" smtClean="0"/>
              <a:t>しない。</a:t>
            </a:r>
            <a:r>
              <a:rPr lang="ja-JP" altLang="en-US" dirty="0"/>
              <a:t/>
            </a:r>
            <a:br>
              <a:rPr lang="ja-JP" altLang="en-US" dirty="0"/>
            </a:br>
            <a:r>
              <a:rPr lang="ja-JP" altLang="en-US" dirty="0"/>
              <a:t>　</a:t>
            </a:r>
          </a:p>
          <a:p>
            <a:endParaRPr kumimoji="1" lang="ja-JP" altLang="en-US" dirty="0"/>
          </a:p>
        </p:txBody>
      </p:sp>
    </p:spTree>
    <p:extLst>
      <p:ext uri="{BB962C8B-B14F-4D97-AF65-F5344CB8AC3E}">
        <p14:creationId xmlns:p14="http://schemas.microsoft.com/office/powerpoint/2010/main" val="2543180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947" y="365125"/>
            <a:ext cx="11524891" cy="1325563"/>
          </a:xfrm>
          <a:ln>
            <a:solidFill>
              <a:schemeClr val="tx1">
                <a:lumMod val="95000"/>
                <a:lumOff val="5000"/>
              </a:schemeClr>
            </a:solidFill>
          </a:ln>
        </p:spPr>
        <p:txBody>
          <a:bodyPr>
            <a:normAutofit/>
          </a:bodyPr>
          <a:lstStyle/>
          <a:p>
            <a:pPr algn="ctr"/>
            <a:r>
              <a:rPr lang="ja-JP" altLang="en-US" sz="4000" b="1" dirty="0">
                <a:solidFill>
                  <a:schemeClr val="tx1">
                    <a:lumMod val="95000"/>
                    <a:lumOff val="5000"/>
                  </a:schemeClr>
                </a:solidFill>
              </a:rPr>
              <a:t>「見る」というのは受動的な</a:t>
            </a:r>
            <a:r>
              <a:rPr lang="ja-JP" altLang="en-US" sz="4000" b="1" dirty="0" smtClean="0">
                <a:solidFill>
                  <a:schemeClr val="tx1">
                    <a:lumMod val="95000"/>
                    <a:lumOff val="5000"/>
                  </a:schemeClr>
                </a:solidFill>
              </a:rPr>
              <a:t>行為</a:t>
            </a:r>
            <a:r>
              <a:rPr lang="en-US" altLang="ja-JP" sz="4000" b="1" dirty="0" smtClean="0">
                <a:solidFill>
                  <a:srgbClr val="FF0000"/>
                </a:solidFill>
              </a:rPr>
              <a:t/>
            </a:r>
            <a:br>
              <a:rPr lang="en-US" altLang="ja-JP" sz="4000" b="1" dirty="0" smtClean="0">
                <a:solidFill>
                  <a:srgbClr val="FF0000"/>
                </a:solidFill>
              </a:rPr>
            </a:br>
            <a:r>
              <a:rPr lang="ja-JP" altLang="en-US" sz="3100" b="1" dirty="0">
                <a:solidFill>
                  <a:schemeClr val="tx1">
                    <a:lumMod val="95000"/>
                    <a:lumOff val="5000"/>
                  </a:schemeClr>
                </a:solidFill>
              </a:rPr>
              <a:t>～</a:t>
            </a:r>
            <a:r>
              <a:rPr lang="ja-JP" altLang="en-US" sz="3100" dirty="0" smtClean="0">
                <a:solidFill>
                  <a:schemeClr val="tx1">
                    <a:lumMod val="95000"/>
                    <a:lumOff val="5000"/>
                  </a:schemeClr>
                </a:solidFill>
              </a:rPr>
              <a:t>目</a:t>
            </a:r>
            <a:r>
              <a:rPr lang="ja-JP" altLang="en-US" sz="3100" dirty="0">
                <a:solidFill>
                  <a:schemeClr val="tx1">
                    <a:lumMod val="95000"/>
                    <a:lumOff val="5000"/>
                  </a:schemeClr>
                </a:solidFill>
              </a:rPr>
              <a:t>で見た情報は</a:t>
            </a:r>
            <a:r>
              <a:rPr lang="ja-JP" altLang="en-US" sz="3100" dirty="0" smtClean="0">
                <a:solidFill>
                  <a:schemeClr val="tx1">
                    <a:lumMod val="95000"/>
                    <a:lumOff val="5000"/>
                  </a:schemeClr>
                </a:solidFill>
              </a:rPr>
              <a:t>欠陥だらけ、</a:t>
            </a:r>
            <a:r>
              <a:rPr lang="ja-JP" altLang="en-US" sz="3100" dirty="0">
                <a:solidFill>
                  <a:schemeClr val="tx1">
                    <a:lumMod val="95000"/>
                    <a:lumOff val="5000"/>
                  </a:schemeClr>
                </a:solidFill>
              </a:rPr>
              <a:t>脳</a:t>
            </a:r>
            <a:r>
              <a:rPr lang="ja-JP" altLang="en-US" sz="3100" dirty="0" smtClean="0">
                <a:solidFill>
                  <a:schemeClr val="tx1">
                    <a:lumMod val="95000"/>
                    <a:lumOff val="5000"/>
                  </a:schemeClr>
                </a:solidFill>
              </a:rPr>
              <a:t>が無意識的に補完～</a:t>
            </a:r>
            <a:endParaRPr kumimoji="1" lang="ja-JP" altLang="en-US" sz="3100" dirty="0">
              <a:solidFill>
                <a:schemeClr val="tx1">
                  <a:lumMod val="95000"/>
                  <a:lumOff val="5000"/>
                </a:schemeClr>
              </a:solidFill>
            </a:endParaRPr>
          </a:p>
        </p:txBody>
      </p:sp>
      <p:sp>
        <p:nvSpPr>
          <p:cNvPr id="3" name="コンテンツ プレースホルダー 2"/>
          <p:cNvSpPr>
            <a:spLocks noGrp="1"/>
          </p:cNvSpPr>
          <p:nvPr>
            <p:ph idx="1"/>
          </p:nvPr>
        </p:nvSpPr>
        <p:spPr/>
        <p:txBody>
          <a:bodyPr>
            <a:normAutofit/>
          </a:bodyPr>
          <a:lstStyle/>
          <a:p>
            <a:r>
              <a:rPr lang="ja-JP" altLang="en-US" dirty="0"/>
              <a:t>網膜の上には多くの毛細血管が走っているので、その部分は血管が邪魔で見えないはず。それでも見えるのは、血管で見えていない陰の部分に周囲の情報を埋め込んでいるから。</a:t>
            </a:r>
            <a:r>
              <a:rPr lang="ja-JP" altLang="en-US" dirty="0">
                <a:solidFill>
                  <a:srgbClr val="FF0000"/>
                </a:solidFill>
              </a:rPr>
              <a:t>目で見た情報は欠陥だらけ</a:t>
            </a:r>
            <a:r>
              <a:rPr lang="ja-JP" altLang="en-US" dirty="0"/>
              <a:t>で、</a:t>
            </a:r>
            <a:r>
              <a:rPr lang="ja-JP" altLang="en-US" dirty="0">
                <a:solidFill>
                  <a:srgbClr val="FF0000"/>
                </a:solidFill>
              </a:rPr>
              <a:t>脳がそれを（無意識的に）補完</a:t>
            </a:r>
            <a:r>
              <a:rPr lang="ja-JP" altLang="en-US" dirty="0"/>
              <a:t>している</a:t>
            </a:r>
            <a:r>
              <a:rPr lang="ja-JP" altLang="en-US" dirty="0" smtClean="0"/>
              <a:t>。</a:t>
            </a:r>
            <a:endParaRPr lang="en-US" altLang="ja-JP" dirty="0" smtClean="0"/>
          </a:p>
          <a:p>
            <a:r>
              <a:rPr lang="ja-JP" altLang="en-US" dirty="0" smtClean="0"/>
              <a:t>色</a:t>
            </a:r>
            <a:r>
              <a:rPr lang="ja-JP" altLang="en-US" dirty="0"/>
              <a:t>を感じる細胞は、網膜の中心付近に偏っている。実際は、視野の中心のごく狭い範囲しか色が見えていない。「見る」という行為はほとんど無意識の行為であり、目に入った光をどう解釈するかというのはあくまでも脳が非意図的に行っている。</a:t>
            </a:r>
            <a:r>
              <a:rPr lang="ja-JP" altLang="en-US" b="1" dirty="0">
                <a:solidFill>
                  <a:srgbClr val="FF0000"/>
                </a:solidFill>
              </a:rPr>
              <a:t>「見る」というのは受動的な行為</a:t>
            </a:r>
            <a:r>
              <a:rPr lang="ja-JP" altLang="en-US" dirty="0"/>
              <a:t>。人間の行動の中で意識してやっていることは意外に少ないし、人間の行動のほとんどは無意識かもしれない</a:t>
            </a:r>
            <a:r>
              <a:rPr lang="ja-JP" altLang="en-US" dirty="0" smtClean="0"/>
              <a:t>。</a:t>
            </a:r>
            <a:endParaRPr lang="en-US" altLang="ja-JP" dirty="0" smtClean="0"/>
          </a:p>
          <a:p>
            <a:endParaRPr kumimoji="1" lang="ja-JP" altLang="en-US" dirty="0"/>
          </a:p>
        </p:txBody>
      </p:sp>
    </p:spTree>
    <p:extLst>
      <p:ext uri="{BB962C8B-B14F-4D97-AF65-F5344CB8AC3E}">
        <p14:creationId xmlns:p14="http://schemas.microsoft.com/office/powerpoint/2010/main" val="182562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a:t>クオリア（覚醒感覚</a:t>
            </a:r>
            <a:r>
              <a:rPr lang="ja-JP" altLang="en-US" dirty="0" smtClean="0"/>
              <a:t>）は脳</a:t>
            </a:r>
            <a:r>
              <a:rPr lang="ja-JP" altLang="en-US" dirty="0"/>
              <a:t>の活動の副産物</a:t>
            </a:r>
            <a:endParaRPr kumimoji="1" lang="ja-JP" altLang="en-US" dirty="0"/>
          </a:p>
        </p:txBody>
      </p:sp>
      <p:sp>
        <p:nvSpPr>
          <p:cNvPr id="3" name="コンテンツ プレースホルダー 2"/>
          <p:cNvSpPr>
            <a:spLocks noGrp="1"/>
          </p:cNvSpPr>
          <p:nvPr>
            <p:ph idx="1"/>
          </p:nvPr>
        </p:nvSpPr>
        <p:spPr>
          <a:xfrm>
            <a:off x="319177" y="1825624"/>
            <a:ext cx="11872823" cy="4695945"/>
          </a:xfrm>
        </p:spPr>
        <p:txBody>
          <a:bodyPr>
            <a:normAutofit fontScale="70000" lnSpcReduction="20000"/>
          </a:bodyPr>
          <a:lstStyle/>
          <a:p>
            <a:r>
              <a:rPr lang="ja-JP" altLang="en-US" dirty="0"/>
              <a:t>ものを想像したり、抽象的な概念を操ったりするのは、「言葉」に依存しているのかもしれない</a:t>
            </a:r>
            <a:r>
              <a:rPr lang="ja-JP" altLang="en-US" dirty="0" smtClean="0"/>
              <a:t>。</a:t>
            </a:r>
            <a:endParaRPr lang="en-US" altLang="ja-JP" dirty="0" smtClean="0"/>
          </a:p>
          <a:p>
            <a:r>
              <a:rPr lang="ja-JP" altLang="en-US" b="1" dirty="0" smtClean="0">
                <a:solidFill>
                  <a:srgbClr val="FF0000"/>
                </a:solidFill>
              </a:rPr>
              <a:t>クオリア</a:t>
            </a:r>
            <a:r>
              <a:rPr lang="ja-JP" altLang="en-US" b="1" dirty="0">
                <a:solidFill>
                  <a:srgbClr val="FF0000"/>
                </a:solidFill>
              </a:rPr>
              <a:t>（覚醒感覚）</a:t>
            </a:r>
            <a:r>
              <a:rPr lang="ja-JP" altLang="en-US" dirty="0"/>
              <a:t>は、脳の活動を決めているのではなく、</a:t>
            </a:r>
            <a:r>
              <a:rPr lang="ja-JP" altLang="en-US" b="1" dirty="0">
                <a:solidFill>
                  <a:srgbClr val="FF0000"/>
                </a:solidFill>
              </a:rPr>
              <a:t>脳の活動の</a:t>
            </a:r>
            <a:r>
              <a:rPr lang="ja-JP" altLang="en-US" b="1" dirty="0" smtClean="0">
                <a:solidFill>
                  <a:srgbClr val="FF0000"/>
                </a:solidFill>
              </a:rPr>
              <a:t>副産物</a:t>
            </a:r>
            <a:r>
              <a:rPr lang="ja-JP" altLang="en-US" dirty="0" smtClean="0"/>
              <a:t>。</a:t>
            </a:r>
            <a:r>
              <a:rPr lang="ja-JP" altLang="en-US" dirty="0"/>
              <a:t>ボタンを押そうというクオリアが生まれて体が動くのではなく、まずは無意識で神経が活動し始めて、その無意識の神経活動が手の運動を促して行動を促すとともに、押そうという意識や感覚を脳に生み出して</a:t>
            </a:r>
            <a:r>
              <a:rPr lang="ja-JP" altLang="en-US" dirty="0" smtClean="0"/>
              <a:t>いる。</a:t>
            </a:r>
            <a:endParaRPr lang="en-US" altLang="ja-JP" dirty="0" smtClean="0"/>
          </a:p>
          <a:p>
            <a:r>
              <a:rPr lang="ja-JP" altLang="en-US" b="1" dirty="0" smtClean="0">
                <a:solidFill>
                  <a:srgbClr val="FF0000"/>
                </a:solidFill>
              </a:rPr>
              <a:t>恐怖</a:t>
            </a:r>
            <a:r>
              <a:rPr lang="ja-JP" altLang="en-US" b="1" dirty="0">
                <a:solidFill>
                  <a:srgbClr val="FF0000"/>
                </a:solidFill>
              </a:rPr>
              <a:t>という感情を生み出すのは扁桃体</a:t>
            </a:r>
            <a:r>
              <a:rPr lang="ja-JP" altLang="en-US" dirty="0"/>
              <a:t>。ただし、扁桃体の活動には「こわい」という感情はどこにも入っていない。扁桃体に感情はない。扁桃体が活動して、その情報が大脳皮質に伝えられると、そこではじめて「こわい」という感情が生まれる。</a:t>
            </a:r>
            <a:r>
              <a:rPr lang="ja-JP" altLang="en-US" b="1" dirty="0">
                <a:solidFill>
                  <a:srgbClr val="FF0000"/>
                </a:solidFill>
              </a:rPr>
              <a:t>動物は「こわいから逃げる」のではなく「こわい」かどうかとは無関係に扁桃体が活動したから逃げているだけ</a:t>
            </a:r>
            <a:r>
              <a:rPr lang="ja-JP" altLang="en-US" b="1" dirty="0" smtClean="0">
                <a:solidFill>
                  <a:srgbClr val="FF0000"/>
                </a:solidFill>
              </a:rPr>
              <a:t>。</a:t>
            </a:r>
            <a:endParaRPr lang="en-US" altLang="ja-JP" b="1" dirty="0" smtClean="0">
              <a:solidFill>
                <a:srgbClr val="FF0000"/>
              </a:solidFill>
            </a:endParaRPr>
          </a:p>
          <a:p>
            <a:r>
              <a:rPr lang="ja-JP" altLang="en-US" dirty="0" smtClean="0"/>
              <a:t>扁</a:t>
            </a:r>
            <a:r>
              <a:rPr lang="ja-JP" altLang="en-US" dirty="0"/>
              <a:t>桃体がなくなって「こわい」という感情が消えると本能がむき出しになる。ということは、</a:t>
            </a:r>
            <a:r>
              <a:rPr lang="ja-JP" altLang="en-US" dirty="0">
                <a:solidFill>
                  <a:srgbClr val="FF0000"/>
                </a:solidFill>
              </a:rPr>
              <a:t>「理性」は扁桃体によって形成されたとも解釈</a:t>
            </a:r>
            <a:r>
              <a:rPr lang="ja-JP" altLang="en-US" dirty="0"/>
              <a:t>できる。動物には「本能」という欲求がまずあって、それを「恐怖」によってがんじがらめにした状態が「理性」ということになる。恐怖によって本能を抑えつけたんじゃなくて、扁桃体の神経活動によって本能を抑えつけたというべき。扁桃体は恐怖を生み出すけれども、恐怖が理性を生み出しているのではない</a:t>
            </a:r>
            <a:r>
              <a:rPr lang="ja-JP" altLang="en-US" dirty="0" smtClean="0"/>
              <a:t>。</a:t>
            </a:r>
            <a:endParaRPr lang="en-US" altLang="ja-JP" dirty="0" smtClean="0"/>
          </a:p>
          <a:p>
            <a:r>
              <a:rPr lang="ja-JP" altLang="en-US" dirty="0" smtClean="0">
                <a:solidFill>
                  <a:srgbClr val="FF0000"/>
                </a:solidFill>
              </a:rPr>
              <a:t>下等</a:t>
            </a:r>
            <a:r>
              <a:rPr lang="ja-JP" altLang="en-US" dirty="0">
                <a:solidFill>
                  <a:srgbClr val="FF0000"/>
                </a:solidFill>
              </a:rPr>
              <a:t>な動物ほど記憶が正確</a:t>
            </a:r>
            <a:r>
              <a:rPr lang="ja-JP" altLang="en-US" dirty="0"/>
              <a:t>であり、つまり融通がきかない。しかも、一回覚えた記憶はなかなか消えない。人間の脳では記憶は他に例がないほどあいまいだが、それこそが人間の臨機応変な適応力の源泉にもなっている。この</a:t>
            </a:r>
            <a:r>
              <a:rPr lang="ja-JP" altLang="en-US" b="1" dirty="0">
                <a:solidFill>
                  <a:srgbClr val="FF0000"/>
                </a:solidFill>
              </a:rPr>
              <a:t>あいまい性を確保するために脳はゆっくり学習</a:t>
            </a:r>
            <a:r>
              <a:rPr lang="ja-JP" altLang="en-US" dirty="0"/>
              <a:t>する。学習をゆっくりすることで特徴を抽出する。</a:t>
            </a:r>
            <a:r>
              <a:rPr lang="ja-JP" altLang="en-US" dirty="0">
                <a:solidFill>
                  <a:srgbClr val="FF0000"/>
                </a:solidFill>
              </a:rPr>
              <a:t>学習スピードが早過ぎると特徴抽出をできない</a:t>
            </a:r>
            <a:r>
              <a:rPr lang="ja-JP" altLang="en-US" dirty="0"/>
              <a:t>。複数のもの（たとえば、正面姿と側面姿）を結びつけるには記憶の保留が必要。学習スピードが速いと表面的な浅い情報だけに振り回されてしまってその奥にあるものが見えなくなる</a:t>
            </a:r>
            <a:r>
              <a:rPr lang="ja-JP" altLang="en-US" dirty="0" smtClean="0"/>
              <a:t>。</a:t>
            </a:r>
            <a:endParaRPr lang="ja-JP" altLang="en-US" dirty="0"/>
          </a:p>
          <a:p>
            <a:endParaRPr kumimoji="1" lang="ja-JP" altLang="en-US" dirty="0"/>
          </a:p>
        </p:txBody>
      </p:sp>
    </p:spTree>
    <p:extLst>
      <p:ext uri="{BB962C8B-B14F-4D97-AF65-F5344CB8AC3E}">
        <p14:creationId xmlns:p14="http://schemas.microsoft.com/office/powerpoint/2010/main" val="395071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意識や心は言語が作り上げた幽霊（抽象）</a:t>
            </a:r>
            <a:endParaRPr kumimoji="1" lang="ja-JP" altLang="en-US" dirty="0"/>
          </a:p>
        </p:txBody>
      </p:sp>
      <p:sp>
        <p:nvSpPr>
          <p:cNvPr id="3" name="コンテンツ プレースホルダー 2"/>
          <p:cNvSpPr>
            <a:spLocks noGrp="1"/>
          </p:cNvSpPr>
          <p:nvPr>
            <p:ph idx="1"/>
          </p:nvPr>
        </p:nvSpPr>
        <p:spPr>
          <a:xfrm>
            <a:off x="112143" y="1825624"/>
            <a:ext cx="11964838" cy="4782209"/>
          </a:xfrm>
        </p:spPr>
        <p:txBody>
          <a:bodyPr>
            <a:normAutofit fontScale="62500" lnSpcReduction="20000"/>
          </a:bodyPr>
          <a:lstStyle/>
          <a:p>
            <a:r>
              <a:rPr lang="ja-JP" altLang="en-US" dirty="0" smtClean="0"/>
              <a:t>意識</a:t>
            </a:r>
            <a:r>
              <a:rPr lang="ja-JP" altLang="en-US" dirty="0"/>
              <a:t>とか心は多くの場合、言葉から生まれる。</a:t>
            </a:r>
            <a:r>
              <a:rPr lang="ja-JP" altLang="en-US" b="1" dirty="0">
                <a:solidFill>
                  <a:srgbClr val="FF0000"/>
                </a:solidFill>
              </a:rPr>
              <a:t>意識や心は言語が作り上げた幽霊（抽象）</a:t>
            </a:r>
            <a:r>
              <a:rPr lang="ja-JP" altLang="en-US" dirty="0"/>
              <a:t>である</a:t>
            </a:r>
            <a:r>
              <a:rPr lang="ja-JP" altLang="en-US" dirty="0" smtClean="0"/>
              <a:t>。</a:t>
            </a:r>
            <a:endParaRPr lang="en-US" altLang="ja-JP" dirty="0" smtClean="0"/>
          </a:p>
          <a:p>
            <a:r>
              <a:rPr lang="ja-JP" altLang="en-US" dirty="0" smtClean="0"/>
              <a:t>意識</a:t>
            </a:r>
            <a:r>
              <a:rPr lang="ja-JP" altLang="en-US" dirty="0"/>
              <a:t>とか心は「汎化」の手助けをしている</a:t>
            </a:r>
            <a:r>
              <a:rPr lang="ja-JP" altLang="en-US" dirty="0" smtClean="0"/>
              <a:t>。</a:t>
            </a:r>
            <a:endParaRPr lang="en-US" altLang="ja-JP" dirty="0" smtClean="0"/>
          </a:p>
          <a:p>
            <a:r>
              <a:rPr lang="ja-JP" altLang="en-US" dirty="0" smtClean="0"/>
              <a:t>脳</a:t>
            </a:r>
            <a:r>
              <a:rPr lang="ja-JP" altLang="en-US" dirty="0"/>
              <a:t>が言葉を聞いて理解するまで０．２～０．５秒くらいかかる。シナプスが情報を受け渡すのにかかるのは１０００分の１秒。ということは、０．１秒単位の処理を完了するにはシナプスを１００回ほども介せば脳の情報処理は完全に終了できるということになる（</a:t>
            </a:r>
            <a:r>
              <a:rPr lang="ja-JP" altLang="en-US" b="1" dirty="0">
                <a:solidFill>
                  <a:srgbClr val="FF0000"/>
                </a:solidFill>
              </a:rPr>
              <a:t>脳の１００ステップ問題</a:t>
            </a:r>
            <a:r>
              <a:rPr lang="ja-JP" altLang="en-US" dirty="0"/>
              <a:t>）</a:t>
            </a:r>
            <a:r>
              <a:rPr lang="ja-JP" altLang="en-US" dirty="0" smtClean="0"/>
              <a:t>。</a:t>
            </a:r>
            <a:endParaRPr lang="en-US" altLang="ja-JP" dirty="0" smtClean="0"/>
          </a:p>
          <a:p>
            <a:r>
              <a:rPr lang="ja-JP" altLang="en-US" dirty="0" smtClean="0"/>
              <a:t>麻酔</a:t>
            </a:r>
            <a:r>
              <a:rPr lang="ja-JP" altLang="en-US" dirty="0"/>
              <a:t>は、神経線維の上にあるナトリウムイオンを通すセンサー（穴）を内側から押さえつけることでセンサが働かないようにする。これにより神経に情報が伝わらなくなる。痛みの神経はどういうわけか特に麻痺しやすいので適量の麻酔を使えば痛みだけを消すことができる。だから、麻酔をかけすぎると死んでしまう</a:t>
            </a:r>
            <a:r>
              <a:rPr lang="ja-JP" altLang="en-US" dirty="0" smtClean="0"/>
              <a:t>。</a:t>
            </a:r>
            <a:endParaRPr lang="en-US" altLang="ja-JP" dirty="0" smtClean="0"/>
          </a:p>
          <a:p>
            <a:r>
              <a:rPr lang="ja-JP" altLang="en-US" dirty="0" smtClean="0"/>
              <a:t>ほとんど</a:t>
            </a:r>
            <a:r>
              <a:rPr lang="ja-JP" altLang="en-US" dirty="0"/>
              <a:t>のシナプスの神経伝達物質は</a:t>
            </a:r>
            <a:r>
              <a:rPr lang="ja-JP" altLang="en-US" b="1" dirty="0">
                <a:solidFill>
                  <a:srgbClr val="FF0000"/>
                </a:solidFill>
              </a:rPr>
              <a:t>グルタミン酸</a:t>
            </a:r>
            <a:r>
              <a:rPr lang="ja-JP" altLang="en-US" dirty="0"/>
              <a:t>。放出されたグルタミン酸を回収するのが</a:t>
            </a:r>
            <a:r>
              <a:rPr lang="ja-JP" altLang="en-US" b="1" dirty="0">
                <a:solidFill>
                  <a:srgbClr val="FF0000"/>
                </a:solidFill>
              </a:rPr>
              <a:t>グリア細胞</a:t>
            </a:r>
            <a:r>
              <a:rPr lang="ja-JP" altLang="en-US" dirty="0"/>
              <a:t>。グリア細胞にはグルタミン酸を取り込むポンプがあり、ここに</a:t>
            </a:r>
            <a:r>
              <a:rPr lang="en-US" altLang="ja-JP" dirty="0"/>
              <a:t>β</a:t>
            </a:r>
            <a:r>
              <a:rPr lang="ja-JP" altLang="en-US" dirty="0"/>
              <a:t>アミロイドが作用するとポンプが活性化される。センサが感知する前にグリア細胞が神経伝達物質を回収してしまうと情報伝達効率が悪くなる。</a:t>
            </a:r>
            <a:r>
              <a:rPr lang="en-US" altLang="ja-JP" dirty="0"/>
              <a:t>β</a:t>
            </a:r>
            <a:r>
              <a:rPr lang="ja-JP" altLang="en-US" dirty="0"/>
              <a:t>アミロイドにはこのような有害作用がある</a:t>
            </a:r>
            <a:r>
              <a:rPr lang="ja-JP" altLang="en-US" dirty="0" smtClean="0"/>
              <a:t>。</a:t>
            </a:r>
            <a:r>
              <a:rPr lang="ja-JP" altLang="en-US" b="1" dirty="0" smtClean="0">
                <a:solidFill>
                  <a:srgbClr val="FF0000"/>
                </a:solidFill>
              </a:rPr>
              <a:t>脳</a:t>
            </a:r>
            <a:r>
              <a:rPr lang="ja-JP" altLang="en-US" b="1" dirty="0">
                <a:solidFill>
                  <a:srgbClr val="FF0000"/>
                </a:solidFill>
              </a:rPr>
              <a:t>細胞の９０％はグリア細胞だと言われる</a:t>
            </a:r>
            <a:r>
              <a:rPr lang="ja-JP" altLang="en-US" b="1" dirty="0" smtClean="0">
                <a:solidFill>
                  <a:srgbClr val="FF0000"/>
                </a:solidFill>
              </a:rPr>
              <a:t>。</a:t>
            </a:r>
            <a:r>
              <a:rPr lang="en-US" altLang="ja-JP" dirty="0" smtClean="0"/>
              <a:t>β</a:t>
            </a:r>
            <a:r>
              <a:rPr lang="ja-JP" altLang="en-US" dirty="0"/>
              <a:t>アミロイドは、体中にあるが、脳はそれをうまく取り除けないので脳にたまりやすい。</a:t>
            </a:r>
            <a:r>
              <a:rPr lang="en-US" altLang="ja-JP" dirty="0"/>
              <a:t>β</a:t>
            </a:r>
            <a:r>
              <a:rPr lang="ja-JP" altLang="en-US" dirty="0"/>
              <a:t>アミロイドの元であるＡＰＰは神経細胞にある</a:t>
            </a:r>
            <a:r>
              <a:rPr lang="ja-JP" altLang="en-US" dirty="0" smtClean="0"/>
              <a:t>。</a:t>
            </a:r>
            <a:endParaRPr lang="en-US" altLang="ja-JP" dirty="0" smtClean="0"/>
          </a:p>
          <a:p>
            <a:r>
              <a:rPr lang="ja-JP" altLang="en-US" dirty="0" smtClean="0"/>
              <a:t>心</a:t>
            </a:r>
            <a:r>
              <a:rPr lang="ja-JP" altLang="en-US" dirty="0"/>
              <a:t>は脳が生み出すが、体がなければ脳もない。咽頭があるから言葉をしゃべれるように脳が再編成された。言葉はコミュニケーション手段だけでなく、抽象的な物事を考えるのに必要なツール。クオリア（覚醒感覚）のような抽象性、いわゆる「心」を生み出すのは「言葉」である。極言すれば、咽頭が心をつくったとも言える。そこから様々な人間行動に考えを巡らせるようになる</a:t>
            </a:r>
            <a:r>
              <a:rPr lang="ja-JP" altLang="en-US" dirty="0" smtClean="0"/>
              <a:t>。</a:t>
            </a:r>
            <a:endParaRPr lang="en-US" altLang="ja-JP" dirty="0" smtClean="0"/>
          </a:p>
          <a:p>
            <a:r>
              <a:rPr lang="ja-JP" altLang="en-US" dirty="0" smtClean="0"/>
              <a:t>「</a:t>
            </a:r>
            <a:r>
              <a:rPr lang="ja-JP" altLang="en-US" dirty="0"/>
              <a:t>見る」とは、ものを歪める行為（一種の偏見）である。</a:t>
            </a:r>
            <a:r>
              <a:rPr lang="ja-JP" altLang="en-US" b="1" dirty="0">
                <a:solidFill>
                  <a:srgbClr val="FF0000"/>
                </a:solidFill>
              </a:rPr>
              <a:t>二次元で網膜に映ったものを脳が強引に三次元に再解釈</a:t>
            </a:r>
            <a:r>
              <a:rPr lang="ja-JP" altLang="en-US" dirty="0"/>
              <a:t>する。これは脳の宿命である。</a:t>
            </a:r>
            <a:r>
              <a:rPr lang="ja-JP" altLang="en-US" b="1" dirty="0">
                <a:solidFill>
                  <a:srgbClr val="FF0000"/>
                </a:solidFill>
              </a:rPr>
              <a:t>だから、見る、という行為はおそらくは人間の意識ではコントロールできなくなってしまっている</a:t>
            </a:r>
            <a:r>
              <a:rPr lang="ja-JP" altLang="en-US" dirty="0"/>
              <a:t>。我々は脳の解釈から逃げることはできない。「見える」というクオリアは脳の不自由な活動の結果である</a:t>
            </a:r>
            <a:r>
              <a:rPr lang="ja-JP" altLang="en-US" dirty="0" smtClean="0"/>
              <a:t>。</a:t>
            </a:r>
            <a:r>
              <a:rPr lang="ja-JP" altLang="en-US" dirty="0"/>
              <a:t>　</a:t>
            </a:r>
            <a:endParaRPr kumimoji="1" lang="ja-JP" altLang="en-US" dirty="0"/>
          </a:p>
        </p:txBody>
      </p:sp>
    </p:spTree>
    <p:extLst>
      <p:ext uri="{BB962C8B-B14F-4D97-AF65-F5344CB8AC3E}">
        <p14:creationId xmlns:p14="http://schemas.microsoft.com/office/powerpoint/2010/main" val="236996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脳</a:t>
            </a:r>
            <a:r>
              <a:rPr lang="ja-JP" altLang="en-US" dirty="0"/>
              <a:t>は全身が消費するエネルギーの２０％</a:t>
            </a:r>
            <a:r>
              <a:rPr lang="ja-JP" altLang="en-US" dirty="0" smtClean="0"/>
              <a:t>を使用。</a:t>
            </a:r>
            <a:r>
              <a:rPr lang="ja-JP" altLang="en-US" dirty="0"/>
              <a:t>グルタミン酸をシナプス小胞にロードする過程</a:t>
            </a:r>
            <a:r>
              <a:rPr lang="ja-JP" altLang="en-US" dirty="0" smtClean="0"/>
              <a:t>で、</a:t>
            </a:r>
            <a:r>
              <a:rPr lang="ja-JP" altLang="en-US" dirty="0"/>
              <a:t>脳エネルギーの８０％</a:t>
            </a:r>
            <a:r>
              <a:rPr lang="ja-JP" altLang="en-US" dirty="0" smtClean="0"/>
              <a:t>を使用。</a:t>
            </a:r>
            <a:r>
              <a:rPr lang="ja-JP" altLang="en-US" dirty="0"/>
              <a:t>脳が消費するエネルギーは電気代でいえば月額３００円くらい</a:t>
            </a:r>
            <a:r>
              <a:rPr lang="ja-JP" altLang="en-US" dirty="0" smtClean="0"/>
              <a:t>。</a:t>
            </a:r>
            <a:endParaRPr lang="en-US" altLang="ja-JP" dirty="0" smtClean="0"/>
          </a:p>
          <a:p>
            <a:r>
              <a:rPr lang="ja-JP" altLang="en-US" dirty="0" smtClean="0"/>
              <a:t>血圧</a:t>
            </a:r>
            <a:r>
              <a:rPr lang="ja-JP" altLang="en-US" dirty="0"/>
              <a:t>を下げようとしても血圧は下がらないが、血圧の測定値をリアルタイムで表示すると血圧のコントロールができるようになる（バイオフィードバック）。脳波も同じで、アルファ波が出ているかどうか本人に逐一教えてやれば、意思でアルファ波を出せるようになる。本人に知らせるシステムを作ることでもはや「自律神経系」ではなくなる</a:t>
            </a:r>
            <a:r>
              <a:rPr lang="ja-JP" altLang="en-US" dirty="0" smtClean="0"/>
              <a:t>。</a:t>
            </a:r>
            <a:endParaRPr lang="en-US" altLang="ja-JP" dirty="0" smtClean="0"/>
          </a:p>
          <a:p>
            <a:r>
              <a:rPr lang="ja-JP" altLang="en-US" dirty="0" smtClean="0"/>
              <a:t>マウス</a:t>
            </a:r>
            <a:r>
              <a:rPr lang="ja-JP" altLang="en-US" dirty="0"/>
              <a:t>だと本能を司る皮質下の部分がかなり強力に働いていて、大脳皮質をコントロールしているのだろう。ヒトの場合は大脳皮質のニューロン数が圧倒的に多いから、皮質下のニューロンだけでは大脳皮質をコントロールできない。おそらく、進化の過程で大脳皮質が拡張していき、ある臨界点を超えると、大脳皮質は自由となり、逆に皮質下をコントロールし返すところまで発展した</a:t>
            </a:r>
            <a:r>
              <a:rPr lang="ja-JP" altLang="en-US" dirty="0" smtClean="0"/>
              <a:t>？</a:t>
            </a:r>
            <a:endParaRPr lang="en-US" altLang="ja-JP" dirty="0" smtClean="0"/>
          </a:p>
          <a:p>
            <a:r>
              <a:rPr lang="ja-JP" altLang="en-US" dirty="0" smtClean="0"/>
              <a:t>鼠</a:t>
            </a:r>
            <a:r>
              <a:rPr lang="ja-JP" altLang="en-US" dirty="0"/>
              <a:t>の脳に電極を刺して、鼠をラジコンにすることができる（</a:t>
            </a:r>
            <a:r>
              <a:rPr lang="en-US" altLang="ja-JP" dirty="0"/>
              <a:t>p24</a:t>
            </a:r>
            <a:r>
              <a:rPr lang="ja-JP" altLang="en-US" dirty="0"/>
              <a:t>）</a:t>
            </a:r>
            <a:r>
              <a:rPr lang="ja-JP" altLang="en-US" dirty="0" smtClean="0"/>
              <a:t>。</a:t>
            </a:r>
            <a:endParaRPr lang="en-US" altLang="ja-JP" dirty="0" smtClean="0"/>
          </a:p>
          <a:p>
            <a:r>
              <a:rPr lang="ja-JP" altLang="en-US" dirty="0" smtClean="0"/>
              <a:t>自由</a:t>
            </a:r>
            <a:r>
              <a:rPr lang="ja-JP" altLang="en-US" dirty="0"/>
              <a:t>意志は、潜在意識の奴隷にすぎない</a:t>
            </a:r>
            <a:r>
              <a:rPr lang="ja-JP" altLang="en-US" dirty="0" smtClean="0"/>
              <a:t>。（</a:t>
            </a:r>
            <a:r>
              <a:rPr lang="ja-JP" altLang="en-US" dirty="0"/>
              <a:t>世の中の法律は、自由意志を前提としている。いずれ、法体系は根本的な見直しを迫られることになるかもしれない。）</a:t>
            </a:r>
          </a:p>
          <a:p>
            <a:endParaRPr lang="ja-JP" altLang="en-US" dirty="0"/>
          </a:p>
          <a:p>
            <a:endParaRPr kumimoji="1" lang="ja-JP" altLang="en-US" dirty="0"/>
          </a:p>
        </p:txBody>
      </p:sp>
    </p:spTree>
    <p:extLst>
      <p:ext uri="{BB962C8B-B14F-4D97-AF65-F5344CB8AC3E}">
        <p14:creationId xmlns:p14="http://schemas.microsoft.com/office/powerpoint/2010/main" val="8647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a:bodyPr>
          <a:lstStyle/>
          <a:p>
            <a:r>
              <a:rPr lang="ja-JP" altLang="en-US" dirty="0" smtClean="0"/>
              <a:t>直感</a:t>
            </a:r>
            <a:r>
              <a:rPr lang="ja-JP" altLang="en-US" dirty="0"/>
              <a:t>は訓練によってしか身</a:t>
            </a:r>
            <a:r>
              <a:rPr lang="ja-JP" altLang="en-US" dirty="0" smtClean="0"/>
              <a:t>につかない。コップ</a:t>
            </a:r>
            <a:r>
              <a:rPr lang="ja-JP" altLang="en-US" dirty="0"/>
              <a:t>を持つときに</a:t>
            </a:r>
            <a:r>
              <a:rPr lang="ja-JP" altLang="en-US" dirty="0" smtClean="0"/>
              <a:t>、「ここ</a:t>
            </a:r>
            <a:r>
              <a:rPr lang="ja-JP" altLang="en-US" dirty="0"/>
              <a:t>で上腕二頭筋を３ミリ弛緩させて」なんて計算しないで、無意識のうちに、うまく持つ。実は、厖大な計算を、正確に行って何十という腕や指の筋肉を連動させないと、コップはつかめないのに、なにも考えなくても、コップをうまくつかめる。</a:t>
            </a:r>
            <a:r>
              <a:rPr lang="ja-JP" altLang="en-US" dirty="0">
                <a:solidFill>
                  <a:srgbClr val="FF0000"/>
                </a:solidFill>
              </a:rPr>
              <a:t>直感</a:t>
            </a:r>
            <a:r>
              <a:rPr lang="ja-JP" altLang="en-US" dirty="0"/>
              <a:t>はそれと同じで、その人の「無意識の経験の積み重ね」が生むもの。もちろん厖大なデータを集めて分析・計算を重ね、論理的に思考することで正解がひらめくこともある。ただ、時間と手間がかかるし、集める資料を誤ると、残念なひらめきに終わる。</a:t>
            </a:r>
          </a:p>
          <a:p>
            <a:r>
              <a:rPr lang="ja-JP" altLang="en-US" dirty="0">
                <a:solidFill>
                  <a:srgbClr val="FF0000"/>
                </a:solidFill>
              </a:rPr>
              <a:t>わたしたちは「意識」「心」を特別扱いしすぎて</a:t>
            </a:r>
            <a:r>
              <a:rPr lang="ja-JP" altLang="en-US" dirty="0" smtClean="0">
                <a:solidFill>
                  <a:srgbClr val="FF0000"/>
                </a:solidFill>
              </a:rPr>
              <a:t>いる</a:t>
            </a:r>
            <a:r>
              <a:rPr lang="ja-JP" altLang="en-US" dirty="0" smtClean="0"/>
              <a:t>。</a:t>
            </a:r>
            <a:r>
              <a:rPr lang="ja-JP" altLang="en-US" dirty="0"/>
              <a:t>むしろ、</a:t>
            </a:r>
            <a:r>
              <a:rPr lang="ja-JP" altLang="en-US" b="1" dirty="0">
                <a:solidFill>
                  <a:srgbClr val="FF0000"/>
                </a:solidFill>
              </a:rPr>
              <a:t>意識や心は飾り</a:t>
            </a:r>
            <a:r>
              <a:rPr lang="ja-JP" altLang="en-US" dirty="0"/>
              <a:t>にしかすぎず、それよりはるかに広大な「無意識の世界」をひとりひとりが持ち、それはけっこう賢くていろんなことを、きちんと正確にできる</a:t>
            </a:r>
            <a:r>
              <a:rPr lang="ja-JP" altLang="en-US" dirty="0" smtClean="0"/>
              <a:t>。</a:t>
            </a:r>
            <a:endParaRPr lang="en-US" altLang="ja-JP" dirty="0" smtClean="0"/>
          </a:p>
          <a:p>
            <a:endParaRPr lang="ja-JP" altLang="en-US" dirty="0"/>
          </a:p>
        </p:txBody>
      </p:sp>
    </p:spTree>
    <p:extLst>
      <p:ext uri="{BB962C8B-B14F-4D97-AF65-F5344CB8AC3E}">
        <p14:creationId xmlns:p14="http://schemas.microsoft.com/office/powerpoint/2010/main" val="199072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solidFill>
                  <a:srgbClr val="FF0000"/>
                </a:solidFill>
              </a:rPr>
              <a:t>反回性（はんかいせい）回路</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一個の脳細胞が、一万個の脳細胞に情報を送っている。そして、その次の神経細胞一個もまた一万個の神経細胞と繋がっている。一方通行だった情報の流れが、枝分かれして、前の方に戻されたり、逆流したりする回路がある。つまり、脳のような複雑な装置に絶対必要な条件が、フィードバックというわけだ。日本語では、これを「</a:t>
            </a:r>
            <a:r>
              <a:rPr lang="ja-JP" altLang="en-US" b="1" dirty="0">
                <a:solidFill>
                  <a:srgbClr val="FF0000"/>
                </a:solidFill>
              </a:rPr>
              <a:t>反回性（はんかいせい）回路</a:t>
            </a:r>
            <a:r>
              <a:rPr lang="ja-JP" altLang="en-US" dirty="0"/>
              <a:t>」という。</a:t>
            </a:r>
          </a:p>
          <a:p>
            <a:r>
              <a:rPr lang="ja-JP" altLang="en-US" dirty="0"/>
              <a:t>　大脳皮質の細胞は、</a:t>
            </a:r>
            <a:r>
              <a:rPr lang="ja-JP" altLang="en-US" b="1" dirty="0">
                <a:solidFill>
                  <a:srgbClr val="FF0000"/>
                </a:solidFill>
              </a:rPr>
              <a:t>１４０億個</a:t>
            </a:r>
            <a:r>
              <a:rPr lang="ja-JP" altLang="en-US" dirty="0"/>
              <a:t>あるといわれている。だから、シナプスを介して、一個の脳細胞が一万個の脳細胞と繋がって、そして、その細胞が更に一万個の脳細胞と繋がっている。それを繰り返していると、すぐ行き止まりとなる。　</a:t>
            </a:r>
            <a:r>
              <a:rPr lang="ja-JP" altLang="en-US" b="1" dirty="0">
                <a:solidFill>
                  <a:srgbClr val="FF0000"/>
                </a:solidFill>
              </a:rPr>
              <a:t>フィードバックのループ密度は、シナプスを３回も介すると、その情報は、自分にまた戻ってくることになる</a:t>
            </a:r>
            <a:r>
              <a:rPr lang="ja-JP" altLang="en-US" dirty="0"/>
              <a:t>。そのくらい蜜な</a:t>
            </a:r>
            <a:r>
              <a:rPr lang="ja-JP" altLang="en-US" b="1" dirty="0">
                <a:solidFill>
                  <a:srgbClr val="FF0000"/>
                </a:solidFill>
              </a:rPr>
              <a:t>反回性の回路</a:t>
            </a:r>
            <a:r>
              <a:rPr lang="ja-JP" altLang="en-US" dirty="0"/>
              <a:t>が大脳には、ある。</a:t>
            </a:r>
          </a:p>
          <a:p>
            <a:endParaRPr kumimoji="1" lang="ja-JP" altLang="en-US" dirty="0"/>
          </a:p>
        </p:txBody>
      </p:sp>
    </p:spTree>
    <p:extLst>
      <p:ext uri="{BB962C8B-B14F-4D97-AF65-F5344CB8AC3E}">
        <p14:creationId xmlns:p14="http://schemas.microsoft.com/office/powerpoint/2010/main" val="360987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a:bodyPr>
          <a:lstStyle/>
          <a:p>
            <a:r>
              <a:rPr lang="ja-JP" altLang="en-US" dirty="0" smtClean="0"/>
              <a:t>反回性</a:t>
            </a:r>
            <a:r>
              <a:rPr lang="ja-JP" altLang="en-US" dirty="0"/>
              <a:t>の回路が、脳の中で最も蜜なのが、</a:t>
            </a:r>
            <a:r>
              <a:rPr lang="ja-JP" altLang="en-US" b="1" dirty="0" smtClean="0">
                <a:solidFill>
                  <a:srgbClr val="FF0000"/>
                </a:solidFill>
              </a:rPr>
              <a:t>海馬</a:t>
            </a:r>
            <a:r>
              <a:rPr lang="ja-JP" altLang="en-US" dirty="0" smtClean="0"/>
              <a:t>と</a:t>
            </a:r>
            <a:r>
              <a:rPr lang="ja-JP" altLang="en-US" dirty="0"/>
              <a:t>いう部分の</a:t>
            </a:r>
            <a:r>
              <a:rPr lang="ja-JP" altLang="en-US" b="1" dirty="0">
                <a:solidFill>
                  <a:srgbClr val="FF0000"/>
                </a:solidFill>
              </a:rPr>
              <a:t>ＣＡ３</a:t>
            </a:r>
            <a:r>
              <a:rPr lang="ja-JP" altLang="en-US" b="1" dirty="0" smtClean="0">
                <a:solidFill>
                  <a:srgbClr val="FF0000"/>
                </a:solidFill>
              </a:rPr>
              <a:t>野</a:t>
            </a:r>
            <a:r>
              <a:rPr lang="ja-JP" altLang="en-US" dirty="0" smtClean="0"/>
              <a:t>。</a:t>
            </a:r>
            <a:r>
              <a:rPr lang="ja-JP" altLang="en-US" dirty="0"/>
              <a:t>その次に、蜜なのが、前頭葉。目の情報を司っている</a:t>
            </a:r>
            <a:r>
              <a:rPr lang="ja-JP" altLang="en-US" b="1" dirty="0">
                <a:solidFill>
                  <a:srgbClr val="FF0000"/>
                </a:solidFill>
              </a:rPr>
              <a:t>視覚野</a:t>
            </a:r>
            <a:r>
              <a:rPr lang="ja-JP" altLang="en-US" dirty="0"/>
              <a:t>にも多い。　脳の外から情報を受け取ったり、渡したりする神経細胞よりも、脳の中だけで働いている内部層と呼ばれている神経細胞は、人の脳の全体の神経の９９．９％を占める。　つまり、殆どの神経は、直接、外との</a:t>
            </a:r>
            <a:r>
              <a:rPr lang="ja-JP" altLang="en-US" dirty="0" smtClean="0"/>
              <a:t>繋がり</a:t>
            </a:r>
            <a:r>
              <a:rPr lang="ja-JP" altLang="en-US" dirty="0"/>
              <a:t>は持っていない。</a:t>
            </a:r>
            <a:r>
              <a:rPr lang="ja-JP" altLang="en-US" dirty="0">
                <a:solidFill>
                  <a:srgbClr val="FF0000"/>
                </a:solidFill>
              </a:rPr>
              <a:t>脳の中だけで、情報を処理している。</a:t>
            </a:r>
          </a:p>
          <a:p>
            <a:r>
              <a:rPr lang="ja-JP" altLang="en-US" dirty="0" smtClean="0"/>
              <a:t>シナプス</a:t>
            </a:r>
            <a:r>
              <a:rPr lang="ja-JP" altLang="en-US" dirty="0"/>
              <a:t>１００個のステップで、人の意識や心が決まっていることになる。</a:t>
            </a:r>
          </a:p>
          <a:p>
            <a:r>
              <a:rPr lang="ja-JP" altLang="en-US" dirty="0" smtClean="0"/>
              <a:t>これ</a:t>
            </a:r>
            <a:r>
              <a:rPr lang="ja-JP" altLang="en-US" dirty="0"/>
              <a:t>が、脳の１００ステップ問題だ。人の悩みは、尽きない。人の心は複雑だと言われているが、どのような類の意識や心の動きも、脳細胞のシナプス回路を１００個使うだけで成り立っているのだ。その辺が、人の頭脳の不思議であり、限界でもある。　</a:t>
            </a:r>
            <a:endParaRPr kumimoji="1" lang="ja-JP" altLang="en-US" dirty="0"/>
          </a:p>
        </p:txBody>
      </p:sp>
    </p:spTree>
    <p:extLst>
      <p:ext uri="{BB962C8B-B14F-4D97-AF65-F5344CB8AC3E}">
        <p14:creationId xmlns:p14="http://schemas.microsoft.com/office/powerpoint/2010/main" val="121193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第一次視覚野から受け取る情報の３％が外部９７％が脳の内部情報　</a:t>
            </a:r>
            <a:br>
              <a:rPr lang="ja-JP" altLang="en-US" dirty="0"/>
            </a:br>
            <a:r>
              <a:rPr lang="ja-JP" altLang="en-US" dirty="0"/>
              <a:t>なぜ睡眠する　　寝ていてもニューロンは発火活動している</a:t>
            </a:r>
            <a:br>
              <a:rPr lang="ja-JP" altLang="en-US" dirty="0"/>
            </a:br>
            <a:r>
              <a:rPr lang="ja-JP" altLang="en-US" dirty="0"/>
              <a:t>脳の揺らぎ　</a:t>
            </a:r>
          </a:p>
          <a:p>
            <a:r>
              <a:rPr lang="ja-JP" altLang="en-US" dirty="0"/>
              <a:t>非エルゴード性</a:t>
            </a:r>
          </a:p>
          <a:p>
            <a:r>
              <a:rPr lang="ja-JP" altLang="en-US" dirty="0"/>
              <a:t>ゲシュタルト群化原理が発達した生物　</a:t>
            </a:r>
            <a:br>
              <a:rPr lang="ja-JP" altLang="en-US" dirty="0"/>
            </a:br>
            <a:r>
              <a:rPr lang="ja-JP" altLang="en-US" dirty="0"/>
              <a:t>変化盲、選択盲</a:t>
            </a:r>
            <a:br>
              <a:rPr lang="ja-JP" altLang="en-US" dirty="0"/>
            </a:br>
            <a:r>
              <a:rPr lang="en-US" altLang="ja-JP" dirty="0"/>
              <a:t>2</a:t>
            </a:r>
            <a:r>
              <a:rPr lang="ja-JP" altLang="en-US" dirty="0"/>
              <a:t>万</a:t>
            </a:r>
            <a:r>
              <a:rPr lang="en-US" altLang="ja-JP" dirty="0"/>
              <a:t>2</a:t>
            </a:r>
            <a:r>
              <a:rPr lang="ja-JP" altLang="en-US" dirty="0"/>
              <a:t>千の遺伝子のうち</a:t>
            </a:r>
            <a:r>
              <a:rPr lang="en-US" altLang="ja-JP" dirty="0"/>
              <a:t>1000</a:t>
            </a:r>
            <a:r>
              <a:rPr lang="ja-JP" altLang="en-US" dirty="0"/>
              <a:t>個を臭覚に使用</a:t>
            </a:r>
          </a:p>
        </p:txBody>
      </p:sp>
    </p:spTree>
    <p:extLst>
      <p:ext uri="{BB962C8B-B14F-4D97-AF65-F5344CB8AC3E}">
        <p14:creationId xmlns:p14="http://schemas.microsoft.com/office/powerpoint/2010/main" val="164188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solidFill>
                  <a:srgbClr val="FF0000"/>
                </a:solidFill>
              </a:rPr>
              <a:t>定住と言語遺伝子</a:t>
            </a:r>
            <a:r>
              <a:rPr lang="en-US" altLang="ja-JP" dirty="0" smtClean="0">
                <a:solidFill>
                  <a:srgbClr val="FF0000"/>
                </a:solidFill>
              </a:rPr>
              <a:t>FOXP2</a:t>
            </a:r>
            <a:endParaRPr kumimoji="1" lang="ja-JP" altLang="en-US" dirty="0"/>
          </a:p>
        </p:txBody>
      </p:sp>
      <p:sp>
        <p:nvSpPr>
          <p:cNvPr id="3" name="コンテンツ プレースホルダー 2"/>
          <p:cNvSpPr>
            <a:spLocks noGrp="1"/>
          </p:cNvSpPr>
          <p:nvPr>
            <p:ph idx="1"/>
          </p:nvPr>
        </p:nvSpPr>
        <p:spPr>
          <a:xfrm>
            <a:off x="0" y="1825624"/>
            <a:ext cx="11353800" cy="4885727"/>
          </a:xfrm>
        </p:spPr>
        <p:txBody>
          <a:bodyPr>
            <a:normAutofit/>
          </a:bodyPr>
          <a:lstStyle/>
          <a:p>
            <a:r>
              <a:rPr lang="ja-JP" altLang="en-US" dirty="0" smtClean="0"/>
              <a:t>動物</a:t>
            </a:r>
            <a:r>
              <a:rPr lang="ja-JP" altLang="en-US" dirty="0"/>
              <a:t>行動</a:t>
            </a:r>
            <a:r>
              <a:rPr lang="ja-JP" altLang="en-US" dirty="0" smtClean="0"/>
              <a:t>学者岡</a:t>
            </a:r>
            <a:r>
              <a:rPr lang="ja-JP" altLang="en-US" dirty="0"/>
              <a:t>ノ谷</a:t>
            </a:r>
            <a:r>
              <a:rPr lang="ja-JP" altLang="en-US" dirty="0" smtClean="0"/>
              <a:t>一夫：</a:t>
            </a:r>
            <a:r>
              <a:rPr lang="en-US" altLang="ja-JP" dirty="0"/>
              <a:t> </a:t>
            </a:r>
            <a:r>
              <a:rPr lang="ja-JP" altLang="en-US" dirty="0" smtClean="0"/>
              <a:t>約</a:t>
            </a:r>
            <a:r>
              <a:rPr lang="en-US" altLang="ja-JP" dirty="0" smtClean="0"/>
              <a:t>10</a:t>
            </a:r>
            <a:r>
              <a:rPr lang="ja-JP" altLang="en-US" dirty="0"/>
              <a:t>万</a:t>
            </a:r>
            <a:r>
              <a:rPr lang="ja-JP" altLang="en-US" dirty="0" smtClean="0"/>
              <a:t>年前、言語</a:t>
            </a:r>
            <a:r>
              <a:rPr lang="ja-JP" altLang="en-US" dirty="0"/>
              <a:t>は</a:t>
            </a:r>
            <a:r>
              <a:rPr lang="ja-JP" altLang="en-US" dirty="0" smtClean="0">
                <a:solidFill>
                  <a:srgbClr val="FF0000"/>
                </a:solidFill>
              </a:rPr>
              <a:t>コミュニケーション</a:t>
            </a:r>
            <a:r>
              <a:rPr lang="ja-JP" altLang="en-US" dirty="0" smtClean="0"/>
              <a:t>で</a:t>
            </a:r>
            <a:r>
              <a:rPr lang="ja-JP" altLang="en-US" dirty="0"/>
              <a:t>はなく、</a:t>
            </a:r>
            <a:r>
              <a:rPr lang="ja-JP" altLang="en-US" dirty="0">
                <a:solidFill>
                  <a:srgbClr val="FF0000"/>
                </a:solidFill>
              </a:rPr>
              <a:t>考えるツール</a:t>
            </a:r>
            <a:r>
              <a:rPr lang="ja-JP" altLang="en-US" dirty="0"/>
              <a:t>として</a:t>
            </a:r>
            <a:r>
              <a:rPr lang="ja-JP" altLang="en-US" dirty="0" smtClean="0"/>
              <a:t>始まる</a:t>
            </a:r>
            <a:endParaRPr lang="en-US" altLang="ja-JP" dirty="0" smtClean="0"/>
          </a:p>
          <a:p>
            <a:r>
              <a:rPr lang="ja-JP" altLang="en-US" dirty="0" smtClean="0"/>
              <a:t>考古学者西秋</a:t>
            </a:r>
            <a:r>
              <a:rPr lang="ja-JP" altLang="en-US" dirty="0"/>
              <a:t>良</a:t>
            </a:r>
            <a:r>
              <a:rPr lang="ja-JP" altLang="en-US" dirty="0" smtClean="0"/>
              <a:t>宏：</a:t>
            </a:r>
            <a:r>
              <a:rPr lang="ja-JP" altLang="en-US" b="1" dirty="0" smtClean="0"/>
              <a:t>ドメスティケーション（</a:t>
            </a:r>
            <a:r>
              <a:rPr lang="ja-JP" altLang="en-US" dirty="0" smtClean="0"/>
              <a:t>定住）を</a:t>
            </a:r>
            <a:r>
              <a:rPr lang="ja-JP" altLang="en-US" dirty="0"/>
              <a:t>始めてから</a:t>
            </a:r>
            <a:r>
              <a:rPr lang="ja-JP" altLang="en-US" dirty="0" smtClean="0"/>
              <a:t>「脳</a:t>
            </a:r>
            <a:r>
              <a:rPr lang="ja-JP" altLang="en-US" dirty="0"/>
              <a:t>が</a:t>
            </a:r>
            <a:r>
              <a:rPr lang="ja-JP" altLang="en-US" dirty="0" smtClean="0"/>
              <a:t>変わる」　</a:t>
            </a:r>
            <a:endParaRPr lang="en-US" altLang="ja-JP" dirty="0" smtClean="0"/>
          </a:p>
          <a:p>
            <a:r>
              <a:rPr lang="ja-JP" altLang="en-US" dirty="0" smtClean="0"/>
              <a:t>言語</a:t>
            </a:r>
            <a:r>
              <a:rPr lang="ja-JP" altLang="en-US" dirty="0"/>
              <a:t>に関わる</a:t>
            </a:r>
            <a:r>
              <a:rPr lang="en-US" altLang="ja-JP" dirty="0">
                <a:solidFill>
                  <a:srgbClr val="FF0000"/>
                </a:solidFill>
              </a:rPr>
              <a:t>FOXP2</a:t>
            </a:r>
            <a:r>
              <a:rPr lang="ja-JP" altLang="en-US" dirty="0">
                <a:solidFill>
                  <a:srgbClr val="FF0000"/>
                </a:solidFill>
              </a:rPr>
              <a:t>という遺伝子</a:t>
            </a:r>
            <a:r>
              <a:rPr lang="ja-JP" altLang="en-US" dirty="0"/>
              <a:t>を</a:t>
            </a:r>
            <a:r>
              <a:rPr lang="ja-JP" altLang="en-US" dirty="0" smtClean="0"/>
              <a:t>獲得。</a:t>
            </a:r>
            <a:r>
              <a:rPr lang="ja-JP" altLang="en-US" dirty="0"/>
              <a:t>この遺伝子はネズミにもチンパンジーにもあり</a:t>
            </a:r>
            <a:r>
              <a:rPr lang="ja-JP" altLang="en-US" b="1" dirty="0"/>
              <a:t>人だけは、ある特定の領域のアミノ酸の配列が変わっていて、人でも</a:t>
            </a:r>
            <a:r>
              <a:rPr lang="en-US" altLang="ja-JP" b="1" dirty="0"/>
              <a:t>FOXP2</a:t>
            </a:r>
            <a:r>
              <a:rPr lang="ja-JP" altLang="en-US" b="1" dirty="0"/>
              <a:t>に欠陥があると言語障害に</a:t>
            </a:r>
            <a:r>
              <a:rPr lang="ja-JP" altLang="en-US" b="1" dirty="0" smtClean="0"/>
              <a:t>なる。</a:t>
            </a:r>
            <a:r>
              <a:rPr lang="ja-JP" altLang="en-US" b="1" dirty="0"/>
              <a:t>そのアミノ酸を人がいつ置換し、言語を獲得したか遡ると、</a:t>
            </a:r>
            <a:r>
              <a:rPr lang="en-US" altLang="ja-JP" b="1" dirty="0"/>
              <a:t>10</a:t>
            </a:r>
            <a:r>
              <a:rPr lang="ja-JP" altLang="en-US" b="1" dirty="0"/>
              <a:t>万年くらい。学術的には賛否両論</a:t>
            </a:r>
            <a:r>
              <a:rPr lang="ja-JP" altLang="en-US" b="1" dirty="0" smtClean="0"/>
              <a:t>ある。</a:t>
            </a:r>
            <a:r>
              <a:rPr lang="ja-JP" altLang="en-US" b="1" dirty="0">
                <a:solidFill>
                  <a:srgbClr val="FF0000"/>
                </a:solidFill>
              </a:rPr>
              <a:t>その後、人は世界中に拡散していく</a:t>
            </a:r>
            <a:r>
              <a:rPr lang="ja-JP" altLang="en-US" dirty="0" smtClean="0"/>
              <a:t>。</a:t>
            </a:r>
            <a:endParaRPr lang="en-US" altLang="ja-JP" dirty="0" smtClean="0"/>
          </a:p>
          <a:p>
            <a:r>
              <a:rPr lang="ja-JP" altLang="en-US" b="1" dirty="0" smtClean="0"/>
              <a:t>アフリカ</a:t>
            </a:r>
            <a:r>
              <a:rPr lang="ja-JP" altLang="en-US" b="1" dirty="0"/>
              <a:t>から出て、世界中に拡散して定住したのは</a:t>
            </a:r>
            <a:r>
              <a:rPr lang="ja-JP" altLang="en-US" b="1" dirty="0" smtClean="0"/>
              <a:t>その後</a:t>
            </a:r>
            <a:endParaRPr lang="en-US" altLang="ja-JP" b="1" dirty="0" smtClean="0"/>
          </a:p>
        </p:txBody>
      </p:sp>
    </p:spTree>
    <p:extLst>
      <p:ext uri="{BB962C8B-B14F-4D97-AF65-F5344CB8AC3E}">
        <p14:creationId xmlns:p14="http://schemas.microsoft.com/office/powerpoint/2010/main" val="154958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人流　（ＨＵＭＡＮ　ＬＯＧＩＳＴＩＣＳ）の提唱</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物流に対する人流</a:t>
            </a:r>
            <a:endParaRPr kumimoji="1" lang="en-US" altLang="ja-JP" dirty="0" smtClean="0"/>
          </a:p>
          <a:p>
            <a:r>
              <a:rPr lang="ja-JP" altLang="en-US" dirty="0"/>
              <a:t>移動</a:t>
            </a:r>
            <a:r>
              <a:rPr lang="ja-JP" altLang="en-US" dirty="0" smtClean="0"/>
              <a:t>だけではなく、宿泊、観光等を含む概念</a:t>
            </a:r>
            <a:endParaRPr lang="en-US" altLang="ja-JP" dirty="0" smtClean="0"/>
          </a:p>
          <a:p>
            <a:r>
              <a:rPr kumimoji="1" lang="ja-JP" altLang="en-US" dirty="0"/>
              <a:t>頭</a:t>
            </a:r>
            <a:r>
              <a:rPr kumimoji="1" lang="ja-JP" altLang="en-US" dirty="0" smtClean="0"/>
              <a:t>の</a:t>
            </a:r>
            <a:r>
              <a:rPr kumimoji="1" lang="ja-JP" altLang="en-US" dirty="0"/>
              <a:t>中</a:t>
            </a:r>
            <a:r>
              <a:rPr kumimoji="1" lang="ja-JP" altLang="en-US" dirty="0" smtClean="0"/>
              <a:t>のことは問わない</a:t>
            </a:r>
            <a:endParaRPr kumimoji="1" lang="ja-JP" altLang="en-US" dirty="0"/>
          </a:p>
        </p:txBody>
      </p:sp>
    </p:spTree>
    <p:extLst>
      <p:ext uri="{BB962C8B-B14F-4D97-AF65-F5344CB8AC3E}">
        <p14:creationId xmlns:p14="http://schemas.microsoft.com/office/powerpoint/2010/main" val="120451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12143"/>
            <a:ext cx="10515600" cy="6590582"/>
          </a:xfrm>
        </p:spPr>
        <p:txBody>
          <a:bodyPr>
            <a:normAutofit/>
          </a:bodyPr>
          <a:lstStyle/>
          <a:p>
            <a:r>
              <a:rPr lang="ja-JP" altLang="en-US" b="1" dirty="0"/>
              <a:t>面白いのは予定調和のように、ほぼ同じ時期に定住を始めている。その時期にいっせいに何か別の「定住遺伝子」が変化したとは考えにくい。でも脳の使い方は、定住に合わせて、絶対に変化しているんです。</a:t>
            </a:r>
            <a:r>
              <a:rPr lang="ja-JP" altLang="en-US" dirty="0"/>
              <a:t>本当は定住したくなかったけど、なぜか世界中でいっせいに定住を始めた。おそらく</a:t>
            </a:r>
            <a:r>
              <a:rPr lang="ja-JP" altLang="en-US" b="1" dirty="0"/>
              <a:t>地球規模の環境の変化</a:t>
            </a:r>
            <a:r>
              <a:rPr lang="ja-JP" altLang="en-US" dirty="0"/>
              <a:t>じゃないかと思います。ヤンガードリアス期のような小氷期など。そのために栽培せざるを得なかったのか、そこはよくわからない。</a:t>
            </a:r>
            <a:endParaRPr lang="en-US" altLang="ja-JP" dirty="0"/>
          </a:p>
          <a:p>
            <a:r>
              <a:rPr lang="ja-JP" altLang="en-US" dirty="0"/>
              <a:t>面白いのは、また気温が上がって、狩りができるようになっても、</a:t>
            </a:r>
            <a:r>
              <a:rPr lang="ja-JP" altLang="en-US" b="1" dirty="0"/>
              <a:t>人間は狩猟生活に戻らなかった</a:t>
            </a:r>
            <a:r>
              <a:rPr lang="ja-JP" altLang="en-US" dirty="0"/>
              <a:t>。</a:t>
            </a:r>
          </a:p>
          <a:p>
            <a:r>
              <a:rPr lang="ja-JP" altLang="en-US" dirty="0" smtClean="0"/>
              <a:t>表情</a:t>
            </a:r>
            <a:r>
              <a:rPr lang="ja-JP" altLang="en-US" dirty="0"/>
              <a:t>などは学習</a:t>
            </a:r>
            <a:r>
              <a:rPr lang="ja-JP" altLang="en-US" dirty="0" smtClean="0"/>
              <a:t>できる。</a:t>
            </a:r>
            <a:r>
              <a:rPr lang="ja-JP" altLang="en-US" dirty="0"/>
              <a:t>でも</a:t>
            </a:r>
            <a:r>
              <a:rPr lang="ja-JP" altLang="en-US" b="1" dirty="0"/>
              <a:t>、脳の使い方ってまったく習っていない</a:t>
            </a:r>
            <a:r>
              <a:rPr lang="ja-JP" altLang="en-US" dirty="0"/>
              <a:t>。だから、自分が使っているように相手も使っている保証はない。どれくらい人と違うかというと、</a:t>
            </a:r>
            <a:r>
              <a:rPr lang="ja-JP" altLang="en-US" b="1" dirty="0"/>
              <a:t>脳の使い方さえ見れば、その人が誰かわかるくらい</a:t>
            </a:r>
            <a:r>
              <a:rPr lang="ja-JP" altLang="en-US" b="1" dirty="0" smtClean="0"/>
              <a:t>違う</a:t>
            </a:r>
            <a:r>
              <a:rPr lang="ja-JP" altLang="en-US" dirty="0" smtClean="0"/>
              <a:t>。</a:t>
            </a:r>
            <a:r>
              <a:rPr lang="ja-JP" altLang="en-US" dirty="0"/>
              <a:t>たとえば、匿名で１００人の脳が置いてあって、コップをつかむときの脳の活動パターンを見ただけで「ああ、これは</a:t>
            </a:r>
            <a:r>
              <a:rPr lang="en-US" altLang="ja-JP" dirty="0"/>
              <a:t>A</a:t>
            </a:r>
            <a:r>
              <a:rPr lang="ja-JP" altLang="en-US" dirty="0"/>
              <a:t>さんね」「これは</a:t>
            </a:r>
            <a:r>
              <a:rPr lang="en-US" altLang="ja-JP" dirty="0"/>
              <a:t>B</a:t>
            </a:r>
            <a:r>
              <a:rPr lang="ja-JP" altLang="en-US" dirty="0"/>
              <a:t>さんね」と当てられるくらい個性</a:t>
            </a:r>
            <a:r>
              <a:rPr lang="ja-JP" altLang="en-US" dirty="0" smtClean="0"/>
              <a:t>豊か。</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86978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念力と意志の力は何が違うの</a:t>
            </a:r>
            <a:r>
              <a:rPr lang="ja-JP" altLang="en-US" b="1" dirty="0" smtClean="0"/>
              <a:t>か</a:t>
            </a:r>
            <a:endParaRPr kumimoji="1" lang="ja-JP" altLang="en-US" dirty="0"/>
          </a:p>
        </p:txBody>
      </p:sp>
      <p:sp>
        <p:nvSpPr>
          <p:cNvPr id="3" name="コンテンツ プレースホルダー 2"/>
          <p:cNvSpPr>
            <a:spLocks noGrp="1"/>
          </p:cNvSpPr>
          <p:nvPr>
            <p:ph idx="1"/>
          </p:nvPr>
        </p:nvSpPr>
        <p:spPr>
          <a:xfrm>
            <a:off x="362309" y="1825624"/>
            <a:ext cx="11688793" cy="4868473"/>
          </a:xfrm>
        </p:spPr>
        <p:txBody>
          <a:bodyPr>
            <a:normAutofit fontScale="77500" lnSpcReduction="20000"/>
          </a:bodyPr>
          <a:lstStyle/>
          <a:p>
            <a:r>
              <a:rPr lang="ja-JP" altLang="en-US" dirty="0" smtClean="0"/>
              <a:t>今</a:t>
            </a:r>
            <a:r>
              <a:rPr lang="ja-JP" altLang="en-US" dirty="0"/>
              <a:t>、目の前にあるコップを、念力で持ち上げることはできませんよね。物理の世界で言うと「エネルギー保存の法則」に反するからです</a:t>
            </a:r>
            <a:r>
              <a:rPr lang="ja-JP" altLang="en-US" dirty="0" smtClean="0"/>
              <a:t>。</a:t>
            </a:r>
            <a:endParaRPr lang="en-US" altLang="ja-JP" dirty="0" smtClean="0"/>
          </a:p>
          <a:p>
            <a:r>
              <a:rPr lang="ja-JP" altLang="en-US" dirty="0" smtClean="0"/>
              <a:t>では</a:t>
            </a:r>
            <a:r>
              <a:rPr lang="ja-JP" altLang="en-US" dirty="0"/>
              <a:t>、私が手で持ち上げるのは、エネルギー保存の法則に反しないんですか？　という話になってくる。手で持ち上げるのは、運動神経がピピピと反応してそれが電気信号になって走り、筋肉が収縮して上がる。その運動神経の最初のところをピピピピと動かしたのは誰ですか</a:t>
            </a:r>
            <a:r>
              <a:rPr lang="ja-JP" altLang="en-US" dirty="0" smtClean="0"/>
              <a:t>？</a:t>
            </a:r>
            <a:endParaRPr lang="en-US" altLang="ja-JP" dirty="0" smtClean="0"/>
          </a:p>
          <a:p>
            <a:r>
              <a:rPr lang="ja-JP" altLang="en-US" dirty="0" smtClean="0"/>
              <a:t>無意識</a:t>
            </a:r>
            <a:r>
              <a:rPr lang="ja-JP" altLang="en-US" dirty="0"/>
              <a:t>の</a:t>
            </a:r>
            <a:r>
              <a:rPr lang="ja-JP" altLang="en-US" dirty="0" smtClean="0"/>
              <a:t>部分なん</a:t>
            </a:r>
            <a:r>
              <a:rPr lang="ja-JP" altLang="en-US" dirty="0"/>
              <a:t>です。</a:t>
            </a:r>
            <a:r>
              <a:rPr lang="ja-JP" altLang="en-US" b="1" dirty="0"/>
              <a:t>運動神経の上流ですけれど、結局、無意識の渦にその源流をたどっていくと消えていっちゃう</a:t>
            </a:r>
            <a:r>
              <a:rPr lang="ja-JP" altLang="en-US" dirty="0" smtClean="0"/>
              <a:t>。</a:t>
            </a:r>
            <a:endParaRPr lang="en-US" altLang="ja-JP" dirty="0" smtClean="0"/>
          </a:p>
          <a:p>
            <a:r>
              <a:rPr lang="ja-JP" altLang="en-US" dirty="0" smtClean="0"/>
              <a:t>じゃあ</a:t>
            </a:r>
            <a:r>
              <a:rPr lang="ja-JP" altLang="en-US" dirty="0"/>
              <a:t>、「意志ってなんだろう？」という話です</a:t>
            </a:r>
            <a:r>
              <a:rPr lang="ja-JP" altLang="en-US" dirty="0" smtClean="0"/>
              <a:t>。電気</a:t>
            </a:r>
            <a:r>
              <a:rPr lang="ja-JP" altLang="en-US" dirty="0"/>
              <a:t>信号は神経線維の上に、タンパク質を通す穴が開いていて、普段は閉じているんです。それ</a:t>
            </a:r>
            <a:r>
              <a:rPr lang="ja-JP" altLang="en-US" dirty="0" smtClean="0"/>
              <a:t>が一瞬</a:t>
            </a:r>
            <a:r>
              <a:rPr lang="ja-JP" altLang="en-US" dirty="0"/>
              <a:t>開くと、電気が上がる。僕らがこうして動いているのは、すべてタンパク質の形の変化なんです。最初にタンパク質の形を変化させたものがあるから連鎖反応を起こすのですが、</a:t>
            </a:r>
            <a:r>
              <a:rPr lang="ja-JP" altLang="en-US" dirty="0">
                <a:solidFill>
                  <a:srgbClr val="FF0000"/>
                </a:solidFill>
              </a:rPr>
              <a:t>最初に変化させたのは誰</a:t>
            </a:r>
            <a:r>
              <a:rPr lang="ja-JP" altLang="en-US" dirty="0"/>
              <a:t>？　</a:t>
            </a:r>
            <a:r>
              <a:rPr lang="ja-JP" altLang="en-US" b="1" dirty="0">
                <a:solidFill>
                  <a:srgbClr val="FF0000"/>
                </a:solidFill>
              </a:rPr>
              <a:t>それが</a:t>
            </a:r>
            <a:r>
              <a:rPr lang="ja-JP" altLang="en-US" b="1" dirty="0" smtClean="0">
                <a:solidFill>
                  <a:srgbClr val="FF0000"/>
                </a:solidFill>
              </a:rPr>
              <a:t>意志</a:t>
            </a:r>
            <a:r>
              <a:rPr lang="ja-JP" altLang="en-US" dirty="0" smtClean="0"/>
              <a:t>。</a:t>
            </a:r>
            <a:endParaRPr lang="en-US" altLang="ja-JP" dirty="0" smtClean="0"/>
          </a:p>
          <a:p>
            <a:r>
              <a:rPr lang="ja-JP" altLang="en-US" dirty="0" smtClean="0"/>
              <a:t>その</a:t>
            </a:r>
            <a:r>
              <a:rPr lang="ja-JP" altLang="en-US" dirty="0"/>
              <a:t>意志のほとんどは、無意識の部分で決めて</a:t>
            </a:r>
            <a:r>
              <a:rPr lang="ja-JP" altLang="en-US" dirty="0" smtClean="0"/>
              <a:t>いる：</a:t>
            </a:r>
            <a:r>
              <a:rPr lang="ja-JP" altLang="en-US" dirty="0"/>
              <a:t>じゃあその無意識の、たんぱく質を変化させたのは</a:t>
            </a:r>
            <a:r>
              <a:rPr lang="ja-JP" altLang="en-US" dirty="0" smtClean="0"/>
              <a:t>誰か？</a:t>
            </a:r>
            <a:r>
              <a:rPr lang="ja-JP" altLang="en-US" b="1" dirty="0" smtClean="0"/>
              <a:t>わからないん</a:t>
            </a:r>
            <a:r>
              <a:rPr lang="ja-JP" altLang="en-US" b="1" dirty="0"/>
              <a:t>ですよ。何か強靭な無意識の意志があって、タンパク質を変化させるとき、手で「よいしょ！」とかやっているわけじゃないですからね。</a:t>
            </a:r>
            <a:r>
              <a:rPr lang="ja-JP" altLang="en-US" dirty="0"/>
              <a:t>でも、形をぐっと変化させたということは、念力で動かしているのと似て</a:t>
            </a:r>
            <a:r>
              <a:rPr lang="ja-JP" altLang="en-US" dirty="0" smtClean="0"/>
              <a:t>いる</a:t>
            </a:r>
            <a:endParaRPr lang="ja-JP" altLang="en-US" dirty="0"/>
          </a:p>
        </p:txBody>
      </p:sp>
    </p:spTree>
    <p:extLst>
      <p:ext uri="{BB962C8B-B14F-4D97-AF65-F5344CB8AC3E}">
        <p14:creationId xmlns:p14="http://schemas.microsoft.com/office/powerpoint/2010/main" val="227421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8791" y="1825624"/>
            <a:ext cx="11723299" cy="4902979"/>
          </a:xfrm>
        </p:spPr>
        <p:txBody>
          <a:bodyPr>
            <a:normAutofit fontScale="55000" lnSpcReduction="20000"/>
          </a:bodyPr>
          <a:lstStyle/>
          <a:p>
            <a:r>
              <a:rPr lang="ja-JP" altLang="en-US" dirty="0"/>
              <a:t>池谷：念力がなければ、タンパク質だって最初の変化は起こらないはずなんです。と、考えると、</a:t>
            </a:r>
            <a:r>
              <a:rPr lang="ja-JP" altLang="en-US" b="1" dirty="0"/>
              <a:t>エネルギー保存の法則を成立させるためには、唯脳論というか、一元論ではダメなんです</a:t>
            </a:r>
            <a:r>
              <a:rPr lang="ja-JP" altLang="en-US" dirty="0"/>
              <a:t>。</a:t>
            </a:r>
            <a:r>
              <a:rPr lang="ja-JP" altLang="en-US" b="1" dirty="0"/>
              <a:t>心は別の世界にある、と考えなければ</a:t>
            </a:r>
            <a:r>
              <a:rPr lang="ja-JP" altLang="en-US" b="1" dirty="0" smtClean="0"/>
              <a:t>ダメ、二元論</a:t>
            </a:r>
            <a:r>
              <a:rPr lang="ja-JP" altLang="en-US" b="1" dirty="0"/>
              <a:t>じゃないと世の中成立</a:t>
            </a:r>
            <a:r>
              <a:rPr lang="ja-JP" altLang="en-US" b="1" dirty="0" smtClean="0"/>
              <a:t>しない</a:t>
            </a:r>
            <a:endParaRPr lang="en-US" altLang="ja-JP" b="1" dirty="0" smtClean="0"/>
          </a:p>
          <a:p>
            <a:r>
              <a:rPr lang="ja-JP" altLang="en-US" b="1" dirty="0" smtClean="0"/>
              <a:t>脳</a:t>
            </a:r>
            <a:r>
              <a:rPr lang="ja-JP" altLang="en-US" b="1" dirty="0"/>
              <a:t>のダークエナジー</a:t>
            </a:r>
            <a:r>
              <a:rPr lang="ja-JP" altLang="en-US" dirty="0"/>
              <a:t>という言葉を</a:t>
            </a:r>
            <a:r>
              <a:rPr lang="ja-JP" altLang="en-US" dirty="0" smtClean="0"/>
              <a:t>使う</a:t>
            </a:r>
            <a:endParaRPr lang="en-US" altLang="ja-JP" dirty="0" smtClean="0"/>
          </a:p>
          <a:p>
            <a:r>
              <a:rPr lang="ja-JP" altLang="en-US" dirty="0" smtClean="0"/>
              <a:t>脳</a:t>
            </a:r>
            <a:r>
              <a:rPr lang="ja-JP" altLang="en-US" dirty="0"/>
              <a:t>は頭蓋骨の中に幽閉されて、真っ暗闇で光も匂いも味も何も届きません。脳には光が届いているわけじゃない。脳は何を見ているかというと、網膜で光が電気信号にピピピピと置き換わって、そのモールス信号が脳に届くんです。ピピピピという信号を元の画像に復元して、こういう映像だと感じる。映像もピピピだし、音もピピピだし、感触もピピピ。これは実に不思議です</a:t>
            </a:r>
            <a:r>
              <a:rPr lang="ja-JP" altLang="en-US" dirty="0" smtClean="0"/>
              <a:t>。脳</a:t>
            </a:r>
            <a:r>
              <a:rPr lang="ja-JP" altLang="en-US" dirty="0"/>
              <a:t>に届くものはすべてピピピ信号なんですね</a:t>
            </a:r>
            <a:r>
              <a:rPr lang="ja-JP" altLang="en-US" dirty="0" smtClean="0"/>
              <a:t>。</a:t>
            </a:r>
            <a:endParaRPr lang="en-US" altLang="ja-JP" dirty="0" smtClean="0"/>
          </a:p>
          <a:p>
            <a:r>
              <a:rPr lang="ja-JP" altLang="en-US" dirty="0" smtClean="0"/>
              <a:t>このピピピが、目</a:t>
            </a:r>
            <a:r>
              <a:rPr lang="ja-JP" altLang="en-US" dirty="0"/>
              <a:t>からじゃなくて手から来たってわかるんでしょう？ パネルのドットは、全部ピピピなんですよ。全部等価なピピピです。それなのに、これは目から来た光だとか、耳から来た音だとか、わかるんですね。なぜわかるんですか？わからないんです</a:t>
            </a:r>
            <a:r>
              <a:rPr lang="ja-JP" altLang="en-US" dirty="0" smtClean="0"/>
              <a:t>。</a:t>
            </a:r>
            <a:endParaRPr lang="en-US" altLang="ja-JP" dirty="0" smtClean="0"/>
          </a:p>
          <a:p>
            <a:r>
              <a:rPr lang="ja-JP" altLang="en-US" dirty="0" smtClean="0"/>
              <a:t>永遠</a:t>
            </a:r>
            <a:r>
              <a:rPr lang="ja-JP" altLang="en-US" dirty="0"/>
              <a:t>に理解できない世界があると理解したほうがいい。</a:t>
            </a:r>
            <a:r>
              <a:rPr lang="ja-JP" altLang="en-US" b="1" dirty="0"/>
              <a:t>パラレルワールド</a:t>
            </a:r>
            <a:r>
              <a:rPr lang="ja-JP" altLang="en-US" dirty="0"/>
              <a:t>みたいなものです</a:t>
            </a:r>
            <a:r>
              <a:rPr lang="ja-JP" altLang="en-US" dirty="0" smtClean="0"/>
              <a:t>。</a:t>
            </a:r>
            <a:endParaRPr lang="en-US" altLang="ja-JP" dirty="0" smtClean="0"/>
          </a:p>
          <a:p>
            <a:r>
              <a:rPr lang="ja-JP" altLang="en-US" b="1" dirty="0" smtClean="0"/>
              <a:t>脳</a:t>
            </a:r>
            <a:r>
              <a:rPr lang="ja-JP" altLang="en-US" b="1" dirty="0"/>
              <a:t>へのピピピ信号と、視覚としてのピピピ信号が同期しているだけで、自分のもののような錯覚が</a:t>
            </a:r>
            <a:r>
              <a:rPr lang="ja-JP" altLang="en-US" b="1" dirty="0" smtClean="0"/>
              <a:t>生まれ</a:t>
            </a:r>
            <a:r>
              <a:rPr lang="ja-JP" altLang="en-US" dirty="0" smtClean="0"/>
              <a:t>。</a:t>
            </a:r>
            <a:r>
              <a:rPr lang="ja-JP" altLang="en-US" b="1" dirty="0" smtClean="0"/>
              <a:t>僕ら</a:t>
            </a:r>
            <a:r>
              <a:rPr lang="ja-JP" altLang="en-US" b="1" dirty="0"/>
              <a:t>の体というのは、そんなことで簡単に変更可能になるくらい曖昧な</a:t>
            </a:r>
            <a:r>
              <a:rPr lang="ja-JP" altLang="en-US" b="1" dirty="0" smtClean="0"/>
              <a:t>もの</a:t>
            </a:r>
            <a:endParaRPr lang="en-US" altLang="ja-JP" b="1" dirty="0" smtClean="0"/>
          </a:p>
          <a:p>
            <a:r>
              <a:rPr lang="ja-JP" altLang="en-US" dirty="0" smtClean="0"/>
              <a:t>聴覚</a:t>
            </a:r>
            <a:r>
              <a:rPr lang="ja-JP" altLang="en-US" dirty="0"/>
              <a:t>障害の人の人工内耳は、マイクで拾った音を、ピピピ信号に変えて、その電気信号で蝸牛を刺激するんですね。実際、人工内耳から聞こえてくる音は、ロボットが発している電子音みたいなものです。</a:t>
            </a:r>
            <a:r>
              <a:rPr lang="ja-JP" altLang="en-US" b="1" dirty="0"/>
              <a:t>自然の音だなんて到底信じがたい。でも、そのまま我慢してつけていると、いつしかその音との一体感が生まれて、自然の音声に化けるんです</a:t>
            </a:r>
            <a:r>
              <a:rPr lang="ja-JP" altLang="en-US" b="1" dirty="0" smtClean="0"/>
              <a:t>。</a:t>
            </a:r>
            <a:r>
              <a:rPr lang="en-US" altLang="ja-JP" dirty="0" smtClean="0"/>
              <a:t>1</a:t>
            </a:r>
            <a:r>
              <a:rPr lang="ja-JP" altLang="en-US" dirty="0"/>
              <a:t>か月後には会話ができるようになるんですよ。脳がだまされるん</a:t>
            </a:r>
            <a:r>
              <a:rPr lang="ja-JP" altLang="en-US" dirty="0" smtClean="0"/>
              <a:t>です</a:t>
            </a:r>
            <a:endParaRPr lang="en-US" altLang="ja-JP" dirty="0" smtClean="0"/>
          </a:p>
          <a:p>
            <a:r>
              <a:rPr lang="ja-JP" altLang="en-US" dirty="0" smtClean="0"/>
              <a:t>「</a:t>
            </a:r>
            <a:r>
              <a:rPr lang="ja-JP" altLang="en-US" dirty="0"/>
              <a:t>現実世界を再現している」というときの現実世界とは、いったい何ぞや。「現実世界って本当にあるの？」という話になっちゃうんです</a:t>
            </a:r>
            <a:r>
              <a:rPr lang="ja-JP" altLang="en-US" dirty="0" smtClean="0"/>
              <a:t>。</a:t>
            </a:r>
            <a:r>
              <a:rPr lang="ja-JP" altLang="en-US" b="1" dirty="0" smtClean="0"/>
              <a:t>僕ら</a:t>
            </a:r>
            <a:r>
              <a:rPr lang="ja-JP" altLang="en-US" b="1" dirty="0"/>
              <a:t>は生まれてこの方、ピピピ信号しか脳では感じたことがない</a:t>
            </a:r>
            <a:r>
              <a:rPr lang="ja-JP" altLang="en-US" dirty="0"/>
              <a:t>んですよ。それなのに、外側の現実世界を想定するなんて意味がないわけです</a:t>
            </a:r>
            <a:r>
              <a:rPr lang="ja-JP" altLang="en-US" dirty="0" smtClean="0"/>
              <a:t>。</a:t>
            </a:r>
            <a:endParaRPr lang="ja-JP" altLang="en-US" dirty="0"/>
          </a:p>
        </p:txBody>
      </p:sp>
    </p:spTree>
    <p:extLst>
      <p:ext uri="{BB962C8B-B14F-4D97-AF65-F5344CB8AC3E}">
        <p14:creationId xmlns:p14="http://schemas.microsoft.com/office/powerpoint/2010/main" val="222543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pPr algn="ctr">
              <a:defRPr/>
            </a:pPr>
            <a:r>
              <a:rPr lang="ja-JP" altLang="en-US" dirty="0" smtClean="0"/>
              <a:t>ジェミノイドと身体感覚の転移</a:t>
            </a:r>
          </a:p>
        </p:txBody>
      </p:sp>
      <p:sp>
        <p:nvSpPr>
          <p:cNvPr id="1126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extLst>
      <p:ext uri="{BB962C8B-B14F-4D97-AF65-F5344CB8AC3E}">
        <p14:creationId xmlns:p14="http://schemas.microsoft.com/office/powerpoint/2010/main" val="502085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981200" y="72757"/>
            <a:ext cx="8229600" cy="798511"/>
          </a:xfrm>
          <a:noFill/>
          <a:ln w="12700">
            <a:solidFill>
              <a:schemeClr val="tx1">
                <a:lumMod val="95000"/>
                <a:lumOff val="5000"/>
              </a:schemeClr>
            </a:solidFill>
          </a:ln>
        </p:spPr>
        <p:txBody>
          <a:bodyPr/>
          <a:lstStyle/>
          <a:p>
            <a:pPr algn="ctr">
              <a:defRPr/>
            </a:pPr>
            <a:r>
              <a:rPr lang="ja-JP" altLang="en-US" dirty="0" smtClean="0"/>
              <a:t>身体感覚の転移</a:t>
            </a:r>
          </a:p>
        </p:txBody>
      </p:sp>
      <p:sp>
        <p:nvSpPr>
          <p:cNvPr id="12291" name="コンテンツ プレースホルダ 2"/>
          <p:cNvSpPr>
            <a:spLocks noGrp="1"/>
          </p:cNvSpPr>
          <p:nvPr>
            <p:ph idx="1"/>
          </p:nvPr>
        </p:nvSpPr>
        <p:spPr>
          <a:xfrm>
            <a:off x="310551" y="1341439"/>
            <a:ext cx="11714672" cy="5400675"/>
          </a:xfrm>
        </p:spPr>
        <p:txBody>
          <a:bodyPr>
            <a:normAutofit/>
          </a:bodyPr>
          <a:lstStyle/>
          <a:p>
            <a:r>
              <a:rPr lang="ja-JP" altLang="en-US" dirty="0"/>
              <a:t>遠隔操作型アンドロイドロボットを操作する際</a:t>
            </a:r>
            <a:r>
              <a:rPr lang="en-US" altLang="ja-JP" dirty="0"/>
              <a:t>,</a:t>
            </a:r>
            <a:r>
              <a:rPr lang="ja-JP" altLang="en-US" dirty="0"/>
              <a:t>触覚フィードバックがないにもかかわらず</a:t>
            </a:r>
            <a:r>
              <a:rPr lang="en-US" altLang="ja-JP" dirty="0"/>
              <a:t>,</a:t>
            </a:r>
            <a:r>
              <a:rPr lang="ja-JP" altLang="en-US" dirty="0"/>
              <a:t>ロボットの身体に触られると自分に触られたように感じることがある</a:t>
            </a:r>
            <a:r>
              <a:rPr lang="en-US" altLang="ja-JP" dirty="0"/>
              <a:t>.</a:t>
            </a:r>
            <a:r>
              <a:rPr lang="ja-JP" altLang="en-US" dirty="0"/>
              <a:t>類似の現象として</a:t>
            </a:r>
            <a:r>
              <a:rPr lang="en-US" altLang="ja-JP" dirty="0"/>
              <a:t>,</a:t>
            </a:r>
            <a:r>
              <a:rPr lang="ja-JP" altLang="en-US" dirty="0"/>
              <a:t>身体への触覚刺激に同期して身体以外への物体に触覚刺激を与えている様子を観察させると</a:t>
            </a:r>
            <a:r>
              <a:rPr lang="en-US" altLang="ja-JP" dirty="0"/>
              <a:t>,</a:t>
            </a:r>
            <a:r>
              <a:rPr lang="ja-JP" altLang="en-US" dirty="0"/>
              <a:t>身体感覚の転移が生ずる「</a:t>
            </a:r>
            <a:r>
              <a:rPr lang="en-US" altLang="ja-JP" dirty="0"/>
              <a:t>Rubber Hand Illusion</a:t>
            </a:r>
            <a:r>
              <a:rPr lang="ja-JP" altLang="en-US" dirty="0"/>
              <a:t>」が知られているが</a:t>
            </a:r>
            <a:r>
              <a:rPr lang="en-US" altLang="ja-JP" dirty="0"/>
              <a:t>,</a:t>
            </a:r>
            <a:r>
              <a:rPr lang="ja-JP" altLang="en-US" dirty="0"/>
              <a:t>触覚刺激を伴わない身体感覚の転移についての研究事例は少なく</a:t>
            </a:r>
            <a:r>
              <a:rPr lang="en-US" altLang="ja-JP" dirty="0"/>
              <a:t>,</a:t>
            </a:r>
            <a:r>
              <a:rPr lang="ja-JP" altLang="en-US" dirty="0"/>
              <a:t>特に対象物を遠隔操作する際の転移に関する報告はこれまでない</a:t>
            </a:r>
            <a:r>
              <a:rPr lang="en-US" altLang="ja-JP" dirty="0"/>
              <a:t>.</a:t>
            </a:r>
            <a:r>
              <a:rPr lang="ja-JP" altLang="en-US" dirty="0"/>
              <a:t> アンドロイドの遠隔操作時に身体感覚の転移が実際に生じているのかを検証した</a:t>
            </a:r>
            <a:r>
              <a:rPr lang="en-US" altLang="ja-JP" dirty="0"/>
              <a:t>.</a:t>
            </a:r>
            <a:r>
              <a:rPr lang="ja-JP" altLang="en-US" dirty="0"/>
              <a:t>その結果</a:t>
            </a:r>
            <a:r>
              <a:rPr lang="en-US" altLang="ja-JP" dirty="0"/>
              <a:t>,</a:t>
            </a:r>
            <a:r>
              <a:rPr lang="ja-JP" altLang="en-US" dirty="0"/>
              <a:t>アンドロイドと操作者の動きが同期した場合に</a:t>
            </a:r>
            <a:r>
              <a:rPr lang="en-US" altLang="ja-JP" dirty="0"/>
              <a:t>,</a:t>
            </a:r>
            <a:r>
              <a:rPr lang="ja-JP" altLang="en-US" dirty="0"/>
              <a:t>触覚刺激を与えなくても</a:t>
            </a:r>
            <a:r>
              <a:rPr lang="en-US" altLang="ja-JP" dirty="0"/>
              <a:t>,</a:t>
            </a:r>
            <a:r>
              <a:rPr lang="ja-JP" altLang="en-US" dirty="0"/>
              <a:t>身体感覚の転移が生ずることが分かった</a:t>
            </a:r>
            <a:r>
              <a:rPr lang="en-US" altLang="ja-JP" dirty="0" smtClean="0"/>
              <a:t>.</a:t>
            </a:r>
          </a:p>
          <a:p>
            <a:r>
              <a:rPr lang="ja-JP" altLang="en-US" dirty="0"/>
              <a:t>坂網猟師は、手元を離れ上空に放り上げた坂網に、飛び立ってきた鴨が飛び込んできたとき、自分自身の手元でもそのぶるぶるとする感覚が伝わってくるといいます。</a:t>
            </a:r>
          </a:p>
          <a:p>
            <a:endParaRPr lang="ja-JP" altLang="en-US" dirty="0"/>
          </a:p>
        </p:txBody>
      </p:sp>
    </p:spTree>
    <p:extLst>
      <p:ext uri="{BB962C8B-B14F-4D97-AF65-F5344CB8AC3E}">
        <p14:creationId xmlns:p14="http://schemas.microsoft.com/office/powerpoint/2010/main" val="896789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a:t>コントラフリーローディング</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コントラ</a:t>
            </a:r>
            <a:r>
              <a:rPr lang="ja-JP" altLang="en-US" dirty="0"/>
              <a:t>は「逆」、フリーは「ただ」、ローディングは「負荷</a:t>
            </a:r>
            <a:r>
              <a:rPr lang="ja-JP" altLang="en-US" dirty="0" smtClean="0"/>
              <a:t>」。</a:t>
            </a:r>
            <a:r>
              <a:rPr lang="ja-JP" altLang="en-US" dirty="0"/>
              <a:t>つまり</a:t>
            </a:r>
            <a:r>
              <a:rPr lang="ja-JP" altLang="en-US" b="1" dirty="0"/>
              <a:t>、労せず手に入れたものより、脳は対価を払って入手したものを好むという</a:t>
            </a:r>
            <a:r>
              <a:rPr lang="ja-JP" altLang="en-US" b="1" dirty="0" smtClean="0"/>
              <a:t>話</a:t>
            </a:r>
            <a:endParaRPr lang="en-US" altLang="ja-JP" b="1" dirty="0" smtClean="0"/>
          </a:p>
          <a:p>
            <a:r>
              <a:rPr lang="ja-JP" altLang="en-US" dirty="0" smtClean="0"/>
              <a:t>苦労</a:t>
            </a:r>
            <a:r>
              <a:rPr lang="ja-JP" altLang="en-US" dirty="0"/>
              <a:t>せずに手に入れたエサには価値が</a:t>
            </a:r>
            <a:r>
              <a:rPr lang="ja-JP" altLang="en-US" dirty="0" smtClean="0"/>
              <a:t>ない。ネズミ</a:t>
            </a:r>
            <a:r>
              <a:rPr lang="ja-JP" altLang="en-US" dirty="0"/>
              <a:t>だけじゃなくて、ほぼすべての種がそうです。魚も鳥も猿も犬もみんなそう</a:t>
            </a:r>
            <a:r>
              <a:rPr lang="ja-JP" altLang="en-US" dirty="0" smtClean="0"/>
              <a:t>。人間</a:t>
            </a:r>
            <a:r>
              <a:rPr lang="ja-JP" altLang="en-US" dirty="0"/>
              <a:t>も小さい子にガチャガチャの中身をそのままあげるより、ガチャガチャの機械があれば絶対に</a:t>
            </a:r>
            <a:r>
              <a:rPr lang="ja-JP" altLang="en-US" dirty="0" smtClean="0"/>
              <a:t>回す。</a:t>
            </a:r>
            <a:endParaRPr lang="en-US" altLang="ja-JP" dirty="0" smtClean="0"/>
          </a:p>
          <a:p>
            <a:r>
              <a:rPr lang="ja-JP" altLang="en-US" dirty="0" smtClean="0"/>
              <a:t>働いて</a:t>
            </a:r>
            <a:r>
              <a:rPr lang="ja-JP" altLang="en-US" dirty="0"/>
              <a:t>手に入れるのは、</a:t>
            </a:r>
            <a:r>
              <a:rPr lang="ja-JP" altLang="en-US" dirty="0">
                <a:solidFill>
                  <a:srgbClr val="FF0000"/>
                </a:solidFill>
              </a:rPr>
              <a:t>脳の</a:t>
            </a:r>
            <a:r>
              <a:rPr lang="ja-JP" altLang="en-US" dirty="0" smtClean="0">
                <a:solidFill>
                  <a:srgbClr val="FF0000"/>
                </a:solidFill>
              </a:rPr>
              <a:t>本質</a:t>
            </a:r>
            <a:r>
              <a:rPr lang="ja-JP" altLang="en-US" dirty="0" smtClean="0"/>
              <a:t>。</a:t>
            </a:r>
            <a:r>
              <a:rPr lang="ja-JP" altLang="en-US" b="1" dirty="0" smtClean="0"/>
              <a:t>唯一</a:t>
            </a:r>
            <a:r>
              <a:rPr lang="ja-JP" altLang="en-US" b="1" dirty="0"/>
              <a:t>コントラフリーローディングが観察されない生き</a:t>
            </a:r>
            <a:r>
              <a:rPr lang="ja-JP" altLang="en-US" b="1" dirty="0" smtClean="0"/>
              <a:t>物が、</a:t>
            </a:r>
            <a:r>
              <a:rPr lang="ja-JP" altLang="en-US" dirty="0" smtClean="0"/>
              <a:t>猫、とく</a:t>
            </a:r>
            <a:r>
              <a:rPr lang="ja-JP" altLang="en-US" dirty="0"/>
              <a:t>に家</a:t>
            </a:r>
            <a:r>
              <a:rPr lang="ja-JP" altLang="en-US" dirty="0" smtClean="0"/>
              <a:t>猫</a:t>
            </a:r>
            <a:endParaRPr kumimoji="1" lang="ja-JP" altLang="en-US" dirty="0"/>
          </a:p>
        </p:txBody>
      </p:sp>
    </p:spTree>
    <p:extLst>
      <p:ext uri="{BB962C8B-B14F-4D97-AF65-F5344CB8AC3E}">
        <p14:creationId xmlns:p14="http://schemas.microsoft.com/office/powerpoint/2010/main" val="192284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080120"/>
            <a:ext cx="8291264" cy="3789040"/>
          </a:xfrm>
          <a:ln w="38100">
            <a:solidFill>
              <a:schemeClr val="tx1"/>
            </a:solidFill>
          </a:ln>
        </p:spPr>
        <p:txBody>
          <a:bodyPr>
            <a:normAutofit/>
          </a:bodyPr>
          <a:lstStyle/>
          <a:p>
            <a:pPr algn="ctr"/>
            <a:r>
              <a:rPr lang="ja-JP" altLang="en-US" sz="6000" b="1" dirty="0"/>
              <a:t>性善説の崩壊</a:t>
            </a:r>
            <a:r>
              <a:rPr lang="en-US" altLang="ja-JP" sz="3200" b="1" dirty="0"/>
              <a:t/>
            </a:r>
            <a:br>
              <a:rPr lang="en-US" altLang="ja-JP" sz="3200" b="1" dirty="0"/>
            </a:br>
            <a:r>
              <a:rPr lang="ja-JP" altLang="en-US" sz="3200" b="1" dirty="0"/>
              <a:t> </a:t>
            </a:r>
            <a:r>
              <a:rPr lang="en-US" altLang="ja-JP" sz="3200" b="1" dirty="0"/>
              <a:t/>
            </a:r>
            <a:br>
              <a:rPr lang="en-US" altLang="ja-JP" sz="3200" b="1" dirty="0"/>
            </a:br>
            <a:r>
              <a:rPr lang="en-US" altLang="ja-JP" sz="3200" b="1" dirty="0"/>
              <a:t>― </a:t>
            </a:r>
            <a:r>
              <a:rPr lang="ja-JP" altLang="en-US" sz="3200" b="1" dirty="0"/>
              <a:t>生後</a:t>
            </a:r>
            <a:r>
              <a:rPr lang="en-US" altLang="ja-JP" sz="3200" b="1" dirty="0"/>
              <a:t>15</a:t>
            </a:r>
            <a:r>
              <a:rPr lang="ja-JP" altLang="en-US" sz="3200" b="1" dirty="0"/>
              <a:t>カ月の幼児も「倫理観＜差別意識」だった</a:t>
            </a:r>
            <a:r>
              <a:rPr lang="en-US" altLang="ja-JP" sz="3200" b="1" dirty="0"/>
              <a:t>【</a:t>
            </a:r>
            <a:r>
              <a:rPr lang="ja-JP" altLang="en-US" sz="3200" b="1" dirty="0"/>
              <a:t>米・４つの心理実験</a:t>
            </a:r>
            <a:r>
              <a:rPr lang="en-US" altLang="ja-JP" sz="3200" b="1" dirty="0"/>
              <a:t>】</a:t>
            </a:r>
            <a:br>
              <a:rPr lang="en-US" altLang="ja-JP" sz="3200" b="1" dirty="0"/>
            </a:br>
            <a:r>
              <a:rPr lang="en-US" altLang="ja-JP" sz="2000" dirty="0">
                <a:hlinkClick r:id="rId3"/>
              </a:rPr>
              <a:t>http://topics.jp.msn.com/wadai/chumoku/article.aspx?articleid=4481341</a:t>
            </a:r>
            <a:endParaRPr lang="ja-JP" altLang="en-US" sz="2000" dirty="0"/>
          </a:p>
        </p:txBody>
      </p:sp>
    </p:spTree>
    <p:extLst>
      <p:ext uri="{BB962C8B-B14F-4D97-AF65-F5344CB8AC3E}">
        <p14:creationId xmlns:p14="http://schemas.microsoft.com/office/powerpoint/2010/main" val="3663202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216024"/>
            <a:ext cx="8291264" cy="1052736"/>
          </a:xfrm>
          <a:ln w="38100">
            <a:solidFill>
              <a:schemeClr val="tx1"/>
            </a:solidFill>
          </a:ln>
        </p:spPr>
        <p:txBody>
          <a:bodyPr>
            <a:normAutofit/>
          </a:bodyPr>
          <a:lstStyle/>
          <a:p>
            <a:r>
              <a:rPr lang="en-US" altLang="ja-JP" sz="3600" dirty="0"/>
              <a:t>【</a:t>
            </a:r>
            <a:r>
              <a:rPr lang="ja-JP" altLang="en-US" sz="3600" dirty="0"/>
              <a:t>実験</a:t>
            </a:r>
            <a:r>
              <a:rPr lang="en-US" altLang="ja-JP" sz="3600" dirty="0"/>
              <a:t>1→</a:t>
            </a:r>
            <a:r>
              <a:rPr lang="ja-JP" altLang="en-US" sz="3600" dirty="0"/>
              <a:t>結果：幼児は公平を好む</a:t>
            </a:r>
            <a:r>
              <a:rPr lang="en-US" altLang="ja-JP" sz="3600" dirty="0"/>
              <a:t>】</a:t>
            </a:r>
            <a:endParaRPr lang="ja-JP" altLang="en-US" sz="3600" dirty="0"/>
          </a:p>
        </p:txBody>
      </p:sp>
      <p:sp>
        <p:nvSpPr>
          <p:cNvPr id="3" name="コンテンツ プレースホルダ 2"/>
          <p:cNvSpPr>
            <a:spLocks noGrp="1"/>
          </p:cNvSpPr>
          <p:nvPr>
            <p:ph idx="1"/>
          </p:nvPr>
        </p:nvSpPr>
        <p:spPr>
          <a:xfrm>
            <a:off x="1981200" y="2071390"/>
            <a:ext cx="8686800" cy="4525963"/>
          </a:xfrm>
        </p:spPr>
        <p:txBody>
          <a:bodyPr>
            <a:normAutofit/>
          </a:bodyPr>
          <a:lstStyle/>
          <a:p>
            <a:r>
              <a:rPr lang="ja-JP" altLang="en-US" dirty="0" smtClean="0"/>
              <a:t>　白人乳幼児</a:t>
            </a:r>
            <a:r>
              <a:rPr lang="en-US" altLang="ja-JP" dirty="0" smtClean="0"/>
              <a:t>40</a:t>
            </a:r>
            <a:r>
              <a:rPr lang="ja-JP" altLang="en-US" dirty="0" smtClean="0"/>
              <a:t>名に研究者</a:t>
            </a:r>
            <a:r>
              <a:rPr lang="en-US" altLang="ja-JP" dirty="0" smtClean="0"/>
              <a:t>2</a:t>
            </a:r>
            <a:r>
              <a:rPr lang="ja-JP" altLang="en-US" dirty="0" smtClean="0"/>
              <a:t>名がおもちゃを配った。</a:t>
            </a:r>
            <a:endParaRPr lang="en-US" altLang="ja-JP" dirty="0" smtClean="0"/>
          </a:p>
          <a:p>
            <a:r>
              <a:rPr lang="en-US" altLang="ja-JP" dirty="0" smtClean="0"/>
              <a:t>1</a:t>
            </a:r>
            <a:r>
              <a:rPr lang="ja-JP" altLang="en-US" dirty="0" smtClean="0"/>
              <a:t>名はおもちゃを公平に、もう</a:t>
            </a:r>
            <a:r>
              <a:rPr lang="en-US" altLang="ja-JP" dirty="0" smtClean="0"/>
              <a:t>1</a:t>
            </a:r>
            <a:r>
              <a:rPr lang="ja-JP" altLang="en-US" dirty="0" smtClean="0"/>
              <a:t>名は不公平に分配した。</a:t>
            </a:r>
            <a:endParaRPr lang="en-US" altLang="ja-JP" dirty="0" smtClean="0"/>
          </a:p>
          <a:p>
            <a:r>
              <a:rPr lang="ja-JP" altLang="en-US" dirty="0" smtClean="0"/>
              <a:t>その結果、</a:t>
            </a:r>
            <a:r>
              <a:rPr lang="en-US" altLang="ja-JP" dirty="0" smtClean="0"/>
              <a:t>70</a:t>
            </a:r>
            <a:r>
              <a:rPr lang="ja-JP" altLang="en-US" dirty="0" smtClean="0"/>
              <a:t>％の乳幼児はおもちゃを公平に分けた研究者をより好んだ。</a:t>
            </a:r>
            <a:br>
              <a:rPr lang="ja-JP" altLang="en-US" dirty="0" smtClean="0"/>
            </a:br>
            <a:endParaRPr kumimoji="1" lang="ja-JP" altLang="en-US" dirty="0"/>
          </a:p>
        </p:txBody>
      </p:sp>
    </p:spTree>
    <p:extLst>
      <p:ext uri="{BB962C8B-B14F-4D97-AF65-F5344CB8AC3E}">
        <p14:creationId xmlns:p14="http://schemas.microsoft.com/office/powerpoint/2010/main" val="1847833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4961"/>
            <a:ext cx="10515600" cy="1325563"/>
          </a:xfrm>
          <a:ln>
            <a:solidFill>
              <a:schemeClr val="accent1"/>
            </a:solidFill>
          </a:ln>
        </p:spPr>
        <p:txBody>
          <a:bodyPr>
            <a:normAutofit/>
          </a:bodyPr>
          <a:lstStyle/>
          <a:p>
            <a:pPr algn="ctr"/>
            <a:r>
              <a:rPr lang="en-US" altLang="ja-JP" dirty="0" smtClean="0"/>
              <a:t>【</a:t>
            </a:r>
            <a:r>
              <a:rPr lang="ja-JP" altLang="en-US" dirty="0" smtClean="0"/>
              <a:t>実験</a:t>
            </a:r>
            <a:r>
              <a:rPr lang="en-US" altLang="ja-JP" dirty="0" smtClean="0"/>
              <a:t>2→</a:t>
            </a:r>
            <a:r>
              <a:rPr lang="ja-JP" altLang="en-US" dirty="0" smtClean="0"/>
              <a:t>結果：幼児は不公平を好む</a:t>
            </a:r>
            <a:r>
              <a:rPr lang="en-US" altLang="ja-JP" dirty="0" smtClean="0"/>
              <a:t>】</a:t>
            </a:r>
            <a:endParaRPr kumimoji="1" lang="ja-JP" altLang="en-US" dirty="0"/>
          </a:p>
        </p:txBody>
      </p:sp>
      <p:sp>
        <p:nvSpPr>
          <p:cNvPr id="3" name="コンテンツ プレースホルダ 2"/>
          <p:cNvSpPr>
            <a:spLocks noGrp="1"/>
          </p:cNvSpPr>
          <p:nvPr>
            <p:ph idx="1"/>
          </p:nvPr>
        </p:nvSpPr>
        <p:spPr>
          <a:xfrm>
            <a:off x="1524000" y="1600200"/>
            <a:ext cx="9144000" cy="5257800"/>
          </a:xfrm>
        </p:spPr>
        <p:txBody>
          <a:bodyPr>
            <a:normAutofit fontScale="85000" lnSpcReduction="20000"/>
          </a:bodyPr>
          <a:lstStyle/>
          <a:p>
            <a:r>
              <a:rPr lang="ja-JP" altLang="en-US" dirty="0" smtClean="0"/>
              <a:t>　しかし、次のテストでは実験対象にアジア人と白人の乳幼児を混ぜ、その中の何人かの白人乳幼児に、より多くおもちゃを配るという実験をした。その結果、前の実験結果とは異なり、白人の乳幼児は「自分たち」をひいきする「不公平な」研究者をより好んだという。</a:t>
            </a:r>
          </a:p>
          <a:p>
            <a:r>
              <a:rPr lang="ja-JP" altLang="en-US" dirty="0" smtClean="0"/>
              <a:t>　これは乳幼児が既に人種的違いを意識しており、自分と同じ人種を「１つのグループ」として考え、より好んでいると考えられる。</a:t>
            </a:r>
          </a:p>
          <a:p>
            <a:r>
              <a:rPr lang="ja-JP" altLang="en-US" dirty="0" smtClean="0"/>
              <a:t>　この実験チームを率いるワシントン大学のジェシカ・サマービル教授は、「幼稚園に入るまでに子どもたちが人種を基にしたグループを作る事は良く知られているが、赤ちゃんの場合は今までそれがはっきり分からなかった」と記事内で語っている。</a:t>
            </a:r>
          </a:p>
          <a:p>
            <a:r>
              <a:rPr lang="ja-JP" altLang="en-US" dirty="0" smtClean="0"/>
              <a:t>　このサマービル教授の研究の結果が示すのはまず、</a:t>
            </a:r>
            <a:r>
              <a:rPr lang="ja-JP" altLang="en-US" b="1" dirty="0" smtClean="0"/>
              <a:t>乳幼児は公平さを好む社会的な性質を非常に早い時期に表すことである</a:t>
            </a:r>
            <a:r>
              <a:rPr lang="ja-JP" altLang="en-US" dirty="0" smtClean="0"/>
              <a:t>。しかし同時に、乳幼児は自分と</a:t>
            </a:r>
            <a:r>
              <a:rPr lang="ja-JP" altLang="en-US" b="1" dirty="0" smtClean="0"/>
              <a:t>同じ人種にグループ意識を持ち、自分たちがより利益を得る場合には、公平さはそれほど重要視しないということがわかった。</a:t>
            </a:r>
            <a:r>
              <a:rPr lang="ja-JP" altLang="en-US" dirty="0" smtClean="0"/>
              <a:t>サマービル教授は、乳幼児は既に人種的グループ、そして社会的な観念（公平さ）の両方を考慮できることを示していると言う。</a:t>
            </a:r>
          </a:p>
        </p:txBody>
      </p:sp>
    </p:spTree>
    <p:extLst>
      <p:ext uri="{BB962C8B-B14F-4D97-AF65-F5344CB8AC3E}">
        <p14:creationId xmlns:p14="http://schemas.microsoft.com/office/powerpoint/2010/main" val="183653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en-US" altLang="ja-JP" dirty="0" smtClean="0"/>
              <a:t>【</a:t>
            </a:r>
            <a:r>
              <a:rPr lang="ja-JP" altLang="en-US" dirty="0" smtClean="0"/>
              <a:t>実験</a:t>
            </a:r>
            <a:r>
              <a:rPr lang="en-US" altLang="ja-JP" dirty="0" smtClean="0"/>
              <a:t>3→</a:t>
            </a:r>
            <a:r>
              <a:rPr lang="ja-JP" altLang="en-US" dirty="0" smtClean="0"/>
              <a:t>結果：幼児は善を好む</a:t>
            </a:r>
            <a:r>
              <a:rPr lang="en-US" altLang="ja-JP" dirty="0" smtClean="0"/>
              <a:t>】</a:t>
            </a:r>
          </a:p>
        </p:txBody>
      </p:sp>
      <p:sp>
        <p:nvSpPr>
          <p:cNvPr id="3" name="コンテンツ プレースホルダ 2"/>
          <p:cNvSpPr>
            <a:spLocks noGrp="1"/>
          </p:cNvSpPr>
          <p:nvPr>
            <p:ph idx="1"/>
          </p:nvPr>
        </p:nvSpPr>
        <p:spPr>
          <a:xfrm>
            <a:off x="1775520" y="1600200"/>
            <a:ext cx="8640960" cy="4997152"/>
          </a:xfrm>
        </p:spPr>
        <p:txBody>
          <a:bodyPr/>
          <a:lstStyle/>
          <a:p>
            <a:r>
              <a:rPr lang="ja-JP" altLang="en-US" dirty="0" smtClean="0"/>
              <a:t>またイェール大学の「</a:t>
            </a:r>
            <a:r>
              <a:rPr lang="en-US" altLang="ja-JP" dirty="0" smtClean="0"/>
              <a:t>Infant Cognition Center</a:t>
            </a:r>
            <a:r>
              <a:rPr lang="ja-JP" altLang="en-US" dirty="0" smtClean="0"/>
              <a:t>（乳児知覚センター）」のウィン教授が行った別の実験では、乳幼児に「</a:t>
            </a:r>
            <a:r>
              <a:rPr lang="ja-JP" altLang="en-US" dirty="0" smtClean="0">
                <a:solidFill>
                  <a:srgbClr val="FF0000"/>
                </a:solidFill>
              </a:rPr>
              <a:t>良いぬいぐるみ</a:t>
            </a:r>
            <a:r>
              <a:rPr lang="ja-JP" altLang="en-US" dirty="0" smtClean="0"/>
              <a:t>」対「</a:t>
            </a:r>
            <a:r>
              <a:rPr lang="ja-JP" altLang="en-US" dirty="0" smtClean="0">
                <a:solidFill>
                  <a:srgbClr val="FF0000"/>
                </a:solidFill>
              </a:rPr>
              <a:t>悪いぬいぐるみ</a:t>
            </a:r>
            <a:r>
              <a:rPr lang="ja-JP" altLang="en-US" dirty="0" smtClean="0"/>
              <a:t>」の指人形劇を見せた。すると、</a:t>
            </a:r>
            <a:r>
              <a:rPr lang="en-US" altLang="ja-JP" dirty="0" smtClean="0"/>
              <a:t>80</a:t>
            </a:r>
            <a:r>
              <a:rPr lang="ja-JP" altLang="en-US" dirty="0" smtClean="0"/>
              <a:t>パーセント近くの乳幼児は「良いぬいぐるみ」を好んだ。これは、</a:t>
            </a:r>
            <a:r>
              <a:rPr lang="ja-JP" altLang="en-US" dirty="0" smtClean="0">
                <a:solidFill>
                  <a:srgbClr val="FF0000"/>
                </a:solidFill>
              </a:rPr>
              <a:t>乳幼児は早い時期から物事の善悪が理解できることを示す</a:t>
            </a:r>
            <a:r>
              <a:rPr lang="ja-JP" altLang="en-US" dirty="0" smtClean="0"/>
              <a:t>。</a:t>
            </a:r>
          </a:p>
        </p:txBody>
      </p:sp>
    </p:spTree>
    <p:extLst>
      <p:ext uri="{BB962C8B-B14F-4D97-AF65-F5344CB8AC3E}">
        <p14:creationId xmlns:p14="http://schemas.microsoft.com/office/powerpoint/2010/main" val="171899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a:t>　ウェアラブルデバイスによる観光学研究の構造改革</a:t>
            </a:r>
            <a:endParaRPr lang="ja-JP" altLang="ja-JP" dirty="0"/>
          </a:p>
        </p:txBody>
      </p:sp>
      <p:sp>
        <p:nvSpPr>
          <p:cNvPr id="4" name="コンテンツ プレースホルダー 2"/>
          <p:cNvSpPr>
            <a:spLocks noGrp="1"/>
          </p:cNvSpPr>
          <p:nvPr>
            <p:ph idx="1"/>
          </p:nvPr>
        </p:nvSpPr>
        <p:spPr/>
        <p:txBody>
          <a:bodyPr>
            <a:normAutofit/>
          </a:bodyPr>
          <a:lstStyle/>
          <a:p>
            <a:r>
              <a:rPr lang="ja-JP" altLang="ja-JP" dirty="0" smtClean="0"/>
              <a:t>都</a:t>
            </a:r>
            <a:r>
              <a:rPr lang="ja-JP" altLang="ja-JP" dirty="0"/>
              <a:t>名所図会は江戸時代に大成功を収めたガイドブックである。川柳「ほう杖で路銀いらずの名所図会」にあるとおり、擬似的な旅をするための書物としても楽しまれもした。</a:t>
            </a:r>
          </a:p>
          <a:p>
            <a:r>
              <a:rPr lang="ja-JP" altLang="ja-JP" dirty="0"/>
              <a:t>位置情報、地図情報を搭載したスマホの出現は、在来型の観光ガイドブックの存在を脅かしている。</a:t>
            </a:r>
            <a:r>
              <a:rPr lang="en-US" altLang="ja-JP" dirty="0"/>
              <a:t>Google Map</a:t>
            </a:r>
            <a:r>
              <a:rPr lang="ja-JP" altLang="ja-JP" dirty="0"/>
              <a:t>や</a:t>
            </a:r>
            <a:r>
              <a:rPr lang="en-US" altLang="ja-JP" dirty="0"/>
              <a:t>Street View</a:t>
            </a:r>
            <a:r>
              <a:rPr lang="ja-JP" altLang="ja-JP" dirty="0"/>
              <a:t>など様々な無料アプリが供給され、観光資源の案内ガイドブックとして使用されている。いずれ</a:t>
            </a:r>
            <a:r>
              <a:rPr lang="en-US" altLang="ja-JP" dirty="0"/>
              <a:t>GOOGLE</a:t>
            </a:r>
            <a:r>
              <a:rPr lang="ja-JP" altLang="ja-JP" dirty="0"/>
              <a:t>に代表される無償ビジネスモデルに吸収されてゆくであろう</a:t>
            </a:r>
            <a:r>
              <a:rPr lang="ja-JP" altLang="ja-JP" dirty="0" smtClean="0"/>
              <a:t>。</a:t>
            </a:r>
            <a:endParaRPr lang="ja-JP" altLang="ja-JP" dirty="0"/>
          </a:p>
        </p:txBody>
      </p:sp>
    </p:spTree>
    <p:extLst>
      <p:ext uri="{BB962C8B-B14F-4D97-AF65-F5344CB8AC3E}">
        <p14:creationId xmlns:p14="http://schemas.microsoft.com/office/powerpoint/2010/main" val="74564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947" y="365125"/>
            <a:ext cx="11473132" cy="1325563"/>
          </a:xfrm>
          <a:ln>
            <a:solidFill>
              <a:schemeClr val="accent1"/>
            </a:solidFill>
          </a:ln>
        </p:spPr>
        <p:txBody>
          <a:bodyPr>
            <a:normAutofit/>
          </a:bodyPr>
          <a:lstStyle/>
          <a:p>
            <a:r>
              <a:rPr lang="en-US" altLang="ja-JP" dirty="0" smtClean="0"/>
              <a:t>【</a:t>
            </a:r>
            <a:r>
              <a:rPr lang="ja-JP" altLang="en-US" dirty="0" smtClean="0"/>
              <a:t>実験</a:t>
            </a:r>
            <a:r>
              <a:rPr lang="en-US" altLang="ja-JP" dirty="0" smtClean="0"/>
              <a:t>4→</a:t>
            </a:r>
            <a:r>
              <a:rPr lang="ja-JP" altLang="en-US" dirty="0" smtClean="0"/>
              <a:t>結果：幼児は善より仲間意識を好む</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　しかし、次の実験の結果は驚くものであった。まず乳幼児に</a:t>
            </a:r>
            <a:r>
              <a:rPr lang="en-US" altLang="ja-JP" dirty="0" smtClean="0"/>
              <a:t>2</a:t>
            </a:r>
            <a:r>
              <a:rPr lang="ja-JP" altLang="en-US" dirty="0" err="1" smtClean="0"/>
              <a:t>つの</a:t>
            </a:r>
            <a:r>
              <a:rPr lang="ja-JP" altLang="en-US" dirty="0" smtClean="0"/>
              <a:t>お菓子を見せてどちらかを選ばせる。次に、指人形にもお菓子を選ばせる。すると乳幼児は自分と同じお菓子を選んだ指人形に、より親近感を覚え、同グループという意識を持ったのだ。そして、自分と違うお菓子を選んだ「違うグループ」の指人形には親近感を示さない。さらに驚くのは、「自分のグループ」の指人形が「違うグループ」の指人形に悪い事をしても「自分のグループ」の指人形を好み続ける。</a:t>
            </a:r>
          </a:p>
          <a:p>
            <a:r>
              <a:rPr lang="ja-JP" altLang="en-US" dirty="0" smtClean="0"/>
              <a:t>　つまり、前の実験で示した「善悪への観念」を急に示さなくなってしまうのだ！　そして違うグループの指人形は罰せられるのが当たり前だと言わんばかりの行動を見せるという。これには正直、驚くものがある。</a:t>
            </a:r>
          </a:p>
          <a:p>
            <a:endParaRPr lang="ja-JP" altLang="en-US" dirty="0" smtClean="0"/>
          </a:p>
          <a:p>
            <a:endParaRPr kumimoji="1" lang="ja-JP" altLang="en-US" dirty="0"/>
          </a:p>
        </p:txBody>
      </p:sp>
    </p:spTree>
    <p:extLst>
      <p:ext uri="{BB962C8B-B14F-4D97-AF65-F5344CB8AC3E}">
        <p14:creationId xmlns:p14="http://schemas.microsoft.com/office/powerpoint/2010/main" val="177423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652"/>
          </a:xfrm>
          <a:ln w="3175">
            <a:solidFill>
              <a:schemeClr val="tx1"/>
            </a:solidFill>
          </a:ln>
        </p:spPr>
        <p:txBody>
          <a:bodyPr>
            <a:normAutofit/>
          </a:bodyPr>
          <a:lstStyle/>
          <a:p>
            <a:pPr algn="ctr"/>
            <a:r>
              <a:rPr lang="ja-JP" altLang="en-US" dirty="0" smtClean="0"/>
              <a:t>人間</a:t>
            </a:r>
            <a:r>
              <a:rPr lang="ja-JP" altLang="en-US" dirty="0" smtClean="0"/>
              <a:t>は、元々倫理的ではない</a:t>
            </a:r>
            <a:endParaRPr kumimoji="1" lang="ja-JP" altLang="en-US" dirty="0"/>
          </a:p>
        </p:txBody>
      </p:sp>
      <p:sp>
        <p:nvSpPr>
          <p:cNvPr id="3" name="コンテンツ プレースホルダ 2"/>
          <p:cNvSpPr>
            <a:spLocks noGrp="1"/>
          </p:cNvSpPr>
          <p:nvPr>
            <p:ph idx="1"/>
          </p:nvPr>
        </p:nvSpPr>
        <p:spPr>
          <a:xfrm>
            <a:off x="534838" y="1884870"/>
            <a:ext cx="11559396" cy="4997152"/>
          </a:xfrm>
        </p:spPr>
        <p:txBody>
          <a:bodyPr>
            <a:normAutofit/>
          </a:bodyPr>
          <a:lstStyle/>
          <a:p>
            <a:r>
              <a:rPr lang="ja-JP" altLang="en-US" dirty="0" smtClean="0"/>
              <a:t>　この実験をウィン教授と共に行っている同じくイェール大学のポール・ブルーム教授は、「</a:t>
            </a:r>
            <a:r>
              <a:rPr lang="ja-JP" altLang="en-US" b="1" dirty="0" smtClean="0">
                <a:solidFill>
                  <a:srgbClr val="FF0000"/>
                </a:solidFill>
              </a:rPr>
              <a:t>人間は元来、そう倫理的ではない</a:t>
            </a:r>
            <a:r>
              <a:rPr lang="ja-JP" altLang="en-US" dirty="0" smtClean="0"/>
              <a:t>」と言い、また「</a:t>
            </a:r>
            <a:r>
              <a:rPr lang="ja-JP" altLang="en-US" b="1" dirty="0" smtClean="0">
                <a:solidFill>
                  <a:srgbClr val="FF0000"/>
                </a:solidFill>
              </a:rPr>
              <a:t>自分と似ている人とグループになる事は、進化の過程上で必要だったのだろう</a:t>
            </a:r>
            <a:r>
              <a:rPr lang="ja-JP" altLang="en-US" dirty="0" smtClean="0"/>
              <a:t>」と結論を述べている。そしてだからこそ、その「本能」を抑える教育や知識が人間には必要なのだと言う。</a:t>
            </a:r>
          </a:p>
          <a:p>
            <a:r>
              <a:rPr lang="ja-JP" altLang="en-US" dirty="0" smtClean="0"/>
              <a:t>　この実験の結果をまとめると、まず人間はもともと自分と似ている人を好み、「自分たち」対「あの人たち」というグループ観念を乳幼児の時から既にもっている。赤ちゃんや子どもは天使のようにきれいな心を持っていると一般には言われてきた。しかし、この実験を見る限り、人間はもともと黒い部分も持ちあわせて生まれてきたらしい。</a:t>
            </a:r>
          </a:p>
          <a:p>
            <a:r>
              <a:rPr lang="ja-JP" altLang="en-US" dirty="0" smtClean="0"/>
              <a:t>　性善説を信じる者からすると、ちょっとがっかりする結果ではないか</a:t>
            </a:r>
            <a:r>
              <a:rPr lang="ja-JP" altLang="en-US" dirty="0" smtClean="0"/>
              <a:t>！</a:t>
            </a:r>
            <a:endParaRPr lang="ja-JP" altLang="en-US" dirty="0" smtClean="0"/>
          </a:p>
        </p:txBody>
      </p:sp>
    </p:spTree>
    <p:extLst>
      <p:ext uri="{BB962C8B-B14F-4D97-AF65-F5344CB8AC3E}">
        <p14:creationId xmlns:p14="http://schemas.microsoft.com/office/powerpoint/2010/main" val="30467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a:t>「量子もつれ」</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a:t>
            </a:r>
            <a:r>
              <a:rPr lang="ja-JP" altLang="en-US" dirty="0"/>
              <a:t>不気味な遠隔</a:t>
            </a:r>
            <a:r>
              <a:rPr lang="ja-JP" altLang="en-US" dirty="0" smtClean="0"/>
              <a:t>作用」と</a:t>
            </a:r>
            <a:r>
              <a:rPr lang="ja-JP" altLang="en-US" dirty="0"/>
              <a:t>は「量子もつれ」という量子効果を指したものだ。</a:t>
            </a:r>
            <a:r>
              <a:rPr lang="en-US" altLang="ja-JP" dirty="0"/>
              <a:t>2</a:t>
            </a:r>
            <a:r>
              <a:rPr lang="ja-JP" altLang="en-US" dirty="0" err="1"/>
              <a:t>つの</a:t>
            </a:r>
            <a:r>
              <a:rPr lang="ja-JP" altLang="en-US" dirty="0"/>
              <a:t>粒子がもつれていた場合、片方の粒子の状態を測定すると、何光年先であろうとも即座にもう片方の粒子に状態が伝わる。しかし、</a:t>
            </a:r>
            <a:r>
              <a:rPr lang="ja-JP" altLang="en-US" b="1" dirty="0"/>
              <a:t>それには宇宙の速度の限界である光速を超えてシグナルが伝わらなければならない</a:t>
            </a:r>
            <a:r>
              <a:rPr lang="ja-JP" altLang="en-US" dirty="0"/>
              <a:t>。このために</a:t>
            </a:r>
            <a:r>
              <a:rPr lang="ja-JP" altLang="en-US" b="1" dirty="0"/>
              <a:t>アインシュタインは量子理論のどこかに不完全な点があり、瞬間的に距離を超える効果なしに粒子の振る舞いを説明するさらに深遠な理論があるはずだと考えた。その深遠な理論は今もなお一部の専門家が捜し求めている</a:t>
            </a:r>
            <a:r>
              <a:rPr lang="ja-JP" altLang="en-US" dirty="0"/>
              <a:t>。</a:t>
            </a:r>
            <a:r>
              <a:rPr lang="ja-JP" altLang="en-US" dirty="0" smtClean="0"/>
              <a:t>」</a:t>
            </a:r>
            <a:endParaRPr lang="en-US" altLang="ja-JP" dirty="0" smtClean="0"/>
          </a:p>
          <a:p>
            <a:r>
              <a:rPr lang="ja-JP" altLang="en-US" dirty="0" smtClean="0"/>
              <a:t>「</a:t>
            </a:r>
            <a:r>
              <a:rPr lang="ja-JP" altLang="en-US" dirty="0"/>
              <a:t>カナダ、ペリメーター研究所のルシアン・ハーディは、</a:t>
            </a:r>
            <a:r>
              <a:rPr lang="en-US" altLang="ja-JP" dirty="0"/>
              <a:t>A</a:t>
            </a:r>
            <a:r>
              <a:rPr lang="ja-JP" altLang="en-US" dirty="0"/>
              <a:t>と</a:t>
            </a:r>
            <a:r>
              <a:rPr lang="en-US" altLang="ja-JP" dirty="0"/>
              <a:t>B</a:t>
            </a:r>
            <a:r>
              <a:rPr lang="ja-JP" altLang="en-US" dirty="0"/>
              <a:t>は物質世界とは別の何かによって支配されているかもしれないと主張する。すなわち人間の心である。フランスの哲学者デカルトは心と体の二元論を発展させ、心は通常の物理の外にあり、物理世界に干渉すると考えた。</a:t>
            </a:r>
            <a:r>
              <a:rPr lang="ja-JP" altLang="en-US" dirty="0" smtClean="0"/>
              <a:t>」</a:t>
            </a:r>
            <a:endParaRPr lang="en-US" altLang="ja-JP" dirty="0" smtClean="0"/>
          </a:p>
        </p:txBody>
      </p:sp>
    </p:spTree>
    <p:extLst>
      <p:ext uri="{BB962C8B-B14F-4D97-AF65-F5344CB8AC3E}">
        <p14:creationId xmlns:p14="http://schemas.microsoft.com/office/powerpoint/2010/main" val="2080286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8573" y="69010"/>
            <a:ext cx="11628407" cy="6788989"/>
          </a:xfrm>
        </p:spPr>
        <p:txBody>
          <a:bodyPr>
            <a:normAutofit lnSpcReduction="10000"/>
          </a:bodyPr>
          <a:lstStyle/>
          <a:p>
            <a:r>
              <a:rPr lang="ja-JP" altLang="en-US" dirty="0"/>
              <a:t>「この仮説を検証するため、ハーディはある実験を提唱する。そこでは</a:t>
            </a:r>
            <a:r>
              <a:rPr lang="en-US" altLang="ja-JP" dirty="0"/>
              <a:t>A</a:t>
            </a:r>
            <a:r>
              <a:rPr lang="ja-JP" altLang="en-US" dirty="0"/>
              <a:t>と</a:t>
            </a:r>
            <a:r>
              <a:rPr lang="en-US" altLang="ja-JP" dirty="0"/>
              <a:t>B</a:t>
            </a:r>
            <a:r>
              <a:rPr lang="ja-JP" altLang="en-US" dirty="0"/>
              <a:t>を</a:t>
            </a:r>
            <a:r>
              <a:rPr lang="en-US" altLang="ja-JP" dirty="0"/>
              <a:t>100</a:t>
            </a:r>
            <a:r>
              <a:rPr lang="ja-JP" altLang="en-US" dirty="0"/>
              <a:t>キロ離れた場所に設定し、それぞれの地点で被験者</a:t>
            </a:r>
            <a:r>
              <a:rPr lang="en-US" altLang="ja-JP" dirty="0"/>
              <a:t>100</a:t>
            </a:r>
            <a:r>
              <a:rPr lang="ja-JP" altLang="en-US" dirty="0"/>
              <a:t>人に脳波計をつけ、それぞれの脳の活動が読めるようにし、各地点における測定機器の設定が脳波信号で切り替わるようにした。その狙いは、</a:t>
            </a:r>
            <a:r>
              <a:rPr lang="en-US" altLang="ja-JP" dirty="0"/>
              <a:t>A</a:t>
            </a:r>
            <a:r>
              <a:rPr lang="ja-JP" altLang="en-US" dirty="0"/>
              <a:t>と</a:t>
            </a:r>
            <a:r>
              <a:rPr lang="en-US" altLang="ja-JP" dirty="0"/>
              <a:t>B</a:t>
            </a:r>
            <a:r>
              <a:rPr lang="ja-JP" altLang="en-US" dirty="0"/>
              <a:t>において膨大な回数の測定を行い、粒子が最初の位置から出発してから到着し計測されるまでの間に、脳波の信号が</a:t>
            </a:r>
            <a:r>
              <a:rPr lang="en-US" altLang="ja-JP" dirty="0"/>
              <a:t>A</a:t>
            </a:r>
            <a:r>
              <a:rPr lang="ja-JP" altLang="en-US" dirty="0"/>
              <a:t>と</a:t>
            </a:r>
            <a:r>
              <a:rPr lang="en-US" altLang="ja-JP" dirty="0"/>
              <a:t>B</a:t>
            </a:r>
            <a:r>
              <a:rPr lang="ja-JP" altLang="en-US" dirty="0"/>
              <a:t>の設定を変化させた割合を調べることだ。その際の相関関係がこれまでベルの試験によって確かめられた結果と一致しない場合、それは量子理論からの逸脱を意味し、</a:t>
            </a:r>
            <a:r>
              <a:rPr lang="en-US" altLang="ja-JP" dirty="0"/>
              <a:t>A</a:t>
            </a:r>
            <a:r>
              <a:rPr lang="ja-JP" altLang="en-US" dirty="0"/>
              <a:t>と</a:t>
            </a:r>
            <a:r>
              <a:rPr lang="en-US" altLang="ja-JP" dirty="0"/>
              <a:t>B</a:t>
            </a:r>
            <a:r>
              <a:rPr lang="ja-JP" altLang="en-US" dirty="0" err="1"/>
              <a:t>での</a:t>
            </a:r>
            <a:r>
              <a:rPr lang="ja-JP" altLang="en-US" dirty="0"/>
              <a:t>計測が標準物理学の範囲を超えたプロセスに支配されていることが推測される。これが確認されれば、自由意志の存在について議論が白熱することは間違いない。物理学は物理世界を説明するものであるが、人間の心は同じ物質でできていないということになる。したがって物理を自由意志で克服できる可能性を示唆するのである。はたして結果はどうなるだろうか。何も起きないという可能性も相当にある。その場合、今まで通りの量子力学が残る。だが、もし驚きの結果が得られば、その意味合いは計り知れない。科学者が史上初めて心と体の、意識の問題に触れた瞬間となるのだ。」</a:t>
            </a:r>
            <a:br>
              <a:rPr lang="ja-JP" altLang="en-US" dirty="0"/>
            </a:br>
            <a:r>
              <a:rPr lang="ja-JP" altLang="en-US" dirty="0"/>
              <a:t>意味を理解するＡＩを開発するには、そのための数学が必要であるがまだその数学理論ができていないと素人なりに理解しているが、意識と量子力学の関係が理解されるようになれば、ＡＩも進化するかもしれない</a:t>
            </a:r>
          </a:p>
          <a:p>
            <a:endParaRPr kumimoji="1" lang="ja-JP" altLang="en-US" dirty="0"/>
          </a:p>
        </p:txBody>
      </p:sp>
    </p:spTree>
    <p:extLst>
      <p:ext uri="{BB962C8B-B14F-4D97-AF65-F5344CB8AC3E}">
        <p14:creationId xmlns:p14="http://schemas.microsoft.com/office/powerpoint/2010/main" val="4250906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32213"/>
            <a:ext cx="10515600" cy="1325563"/>
          </a:xfrm>
          <a:ln>
            <a:solidFill>
              <a:schemeClr val="tx1">
                <a:lumMod val="95000"/>
                <a:lumOff val="5000"/>
              </a:schemeClr>
            </a:solidFill>
          </a:ln>
        </p:spPr>
        <p:txBody>
          <a:bodyPr>
            <a:normAutofit/>
          </a:bodyPr>
          <a:lstStyle/>
          <a:p>
            <a:pPr algn="ctr"/>
            <a:r>
              <a:rPr lang="ja-JP" altLang="en-US" dirty="0"/>
              <a:t>名付けられた「墨子号」</a:t>
            </a:r>
            <a:r>
              <a:rPr lang="ja-JP" altLang="en-US" dirty="0" smtClean="0"/>
              <a:t>衛星</a:t>
            </a:r>
            <a:r>
              <a:rPr lang="en-US" altLang="ja-JP" sz="1800" u="sng" dirty="0">
                <a:hlinkClick r:id="rId2"/>
              </a:rPr>
              <a:t>https://www.technologyreview.jp/s/47635/first-object-teleported-from-earth-to-orbit/#_=_</a:t>
            </a:r>
            <a:endParaRPr kumimoji="1" lang="ja-JP" altLang="en-US" sz="1800" dirty="0"/>
          </a:p>
        </p:txBody>
      </p:sp>
      <p:sp>
        <p:nvSpPr>
          <p:cNvPr id="3" name="コンテンツ プレースホルダー 2"/>
          <p:cNvSpPr>
            <a:spLocks noGrp="1"/>
          </p:cNvSpPr>
          <p:nvPr>
            <p:ph idx="1"/>
          </p:nvPr>
        </p:nvSpPr>
        <p:spPr>
          <a:xfrm>
            <a:off x="457200" y="1457776"/>
            <a:ext cx="11734800" cy="5331213"/>
          </a:xfrm>
        </p:spPr>
        <p:txBody>
          <a:bodyPr>
            <a:normAutofit fontScale="70000" lnSpcReduction="20000"/>
          </a:bodyPr>
          <a:lstStyle/>
          <a:p>
            <a:r>
              <a:rPr lang="en-US" altLang="ja-JP" dirty="0"/>
              <a:t/>
            </a:r>
            <a:br>
              <a:rPr lang="en-US" altLang="ja-JP" dirty="0"/>
            </a:br>
            <a:r>
              <a:rPr lang="ja-JP" altLang="en-US" dirty="0"/>
              <a:t>紀元前</a:t>
            </a:r>
            <a:r>
              <a:rPr lang="en-US" altLang="ja-JP" dirty="0"/>
              <a:t>391</a:t>
            </a:r>
            <a:r>
              <a:rPr lang="ja-JP" altLang="en-US" dirty="0"/>
              <a:t>年に亡くなった古代の中国人の思想者にちなんで名付けられた「墨子号」衛星を搭載した長征</a:t>
            </a:r>
            <a:r>
              <a:rPr lang="en-US" altLang="ja-JP" dirty="0"/>
              <a:t>2</a:t>
            </a:r>
            <a:r>
              <a:rPr lang="ja-JP" altLang="en-US" dirty="0"/>
              <a:t>号ロケットが、</a:t>
            </a:r>
            <a:r>
              <a:rPr lang="en-US" altLang="ja-JP" dirty="0"/>
              <a:t>2016</a:t>
            </a:r>
            <a:r>
              <a:rPr lang="ja-JP" altLang="en-US" dirty="0"/>
              <a:t>年、ゴビ砂漠にある酒泉衛星発射センターから打ち上げられた。長征</a:t>
            </a:r>
            <a:r>
              <a:rPr lang="en-US" altLang="ja-JP" dirty="0"/>
              <a:t>2</a:t>
            </a:r>
            <a:r>
              <a:rPr lang="ja-JP" altLang="en-US" dirty="0"/>
              <a:t>号は墨子号を太陽同期軌道に乗せ、「墨子号」が地球上の同じ地点の上空を毎日同じ時間に通過するようにした。墨子号は高感度光子受信機であり、地上から発信された単一光子の量子状態を検出できる。このことが重要である理由は、これにより科学者が、量子もつれ、暗号、テレポーテーションなど、量子を用いたさまざまな偉業の実現に向けた技術上の基礎的要素について試験できるようになるはずだからだ。</a:t>
            </a:r>
            <a:r>
              <a:rPr lang="en-US" altLang="ja-JP" dirty="0"/>
              <a:t>7</a:t>
            </a:r>
            <a:r>
              <a:rPr lang="ja-JP" altLang="en-US" dirty="0"/>
              <a:t>月</a:t>
            </a:r>
            <a:r>
              <a:rPr lang="en-US" altLang="ja-JP" dirty="0"/>
              <a:t>10</a:t>
            </a:r>
            <a:r>
              <a:rPr lang="ja-JP" altLang="en-US" dirty="0"/>
              <a:t>日、墨子号の研究チームが最初の実験の結果を発表した。研究チームは史上初となる衛星と地上間の量子ネットワークを作成し、その過程で、最長の距離間で量子もつれを測定したことでこれまでの記録を打ち破った。さらに研究チームは、この量子ネットワークを用いて地上から軌道上に初めて光子をテレポートした。テレポーテーションは世界中の量子光学の研究所における一般的な実験テーマとなっている。この手法には、量子もつれという奇妙な現象が用いられる。量子もつれは、光子などの</a:t>
            </a:r>
            <a:r>
              <a:rPr lang="en-US" altLang="ja-JP" dirty="0"/>
              <a:t>2</a:t>
            </a:r>
            <a:r>
              <a:rPr lang="ja-JP" altLang="en-US" dirty="0" err="1"/>
              <a:t>つの</a:t>
            </a:r>
            <a:r>
              <a:rPr lang="ja-JP" altLang="en-US" dirty="0"/>
              <a:t>量子物体が同時に空間内の同じ点で生じ、存在を共有する際に発生する。専門用語では、同じ波動関数を持つことにより説明される。量子もつれに関する興味深い点は、光子間の距離が遠く離れていても存在の共有が続くことだ。つまり、光子間の距離にかかわらず、</a:t>
            </a:r>
            <a:r>
              <a:rPr lang="en-US" altLang="ja-JP" dirty="0"/>
              <a:t>1</a:t>
            </a:r>
            <a:r>
              <a:rPr lang="ja-JP" altLang="en-US" dirty="0" err="1"/>
              <a:t>つの</a:t>
            </a:r>
            <a:r>
              <a:rPr lang="ja-JP" altLang="en-US" dirty="0"/>
              <a:t>光子の測定がもう</a:t>
            </a:r>
            <a:r>
              <a:rPr lang="en-US" altLang="ja-JP" dirty="0"/>
              <a:t>1</a:t>
            </a:r>
            <a:r>
              <a:rPr lang="ja-JP" altLang="en-US" dirty="0" err="1"/>
              <a:t>つの</a:t>
            </a:r>
            <a:r>
              <a:rPr lang="ja-JP" altLang="en-US" dirty="0"/>
              <a:t>光子の状態に即座に影響を及ぼす。かつて</a:t>
            </a:r>
            <a:r>
              <a:rPr lang="en-US" altLang="ja-JP" dirty="0"/>
              <a:t>1990</a:t>
            </a:r>
            <a:r>
              <a:rPr lang="ja-JP" altLang="en-US" dirty="0"/>
              <a:t>年代に、科学者たちはこの関連性を用いて、宇宙のある場所から別の場所へ量子情報を伝えることができることに気が付いた。ある場所で</a:t>
            </a:r>
            <a:r>
              <a:rPr lang="en-US" altLang="ja-JP" dirty="0"/>
              <a:t>1</a:t>
            </a:r>
            <a:r>
              <a:rPr lang="ja-JP" altLang="en-US" dirty="0" err="1"/>
              <a:t>つの</a:t>
            </a:r>
            <a:r>
              <a:rPr lang="ja-JP" altLang="en-US" dirty="0"/>
              <a:t>光子に関連するすべての情報を「ダウンロード」し、量子もつれのリンクを用いてその情報を別の場所にある別の光子に伝達するというアイデアだ。すると、</a:t>
            </a:r>
            <a:r>
              <a:rPr lang="en-US" altLang="ja-JP" dirty="0"/>
              <a:t>2</a:t>
            </a:r>
            <a:r>
              <a:rPr lang="ja-JP" altLang="en-US" dirty="0"/>
              <a:t>つ目の光子は</a:t>
            </a:r>
            <a:r>
              <a:rPr lang="en-US" altLang="ja-JP" dirty="0"/>
              <a:t>1</a:t>
            </a:r>
            <a:r>
              <a:rPr lang="ja-JP" altLang="en-US" dirty="0"/>
              <a:t>つ目の光子のアイデンティティーを獲得することになる。つまり、第</a:t>
            </a:r>
            <a:r>
              <a:rPr lang="en-US" altLang="ja-JP" dirty="0"/>
              <a:t>2</a:t>
            </a:r>
            <a:r>
              <a:rPr lang="ja-JP" altLang="en-US" dirty="0"/>
              <a:t>の光子が最初の光子になるのだ。これがテレポーテーションの本質であり、地球上の研究室内で何度も試験されてきた現象だ。テレポーテーションはさまざまなテクノロジーの基礎的要素だ。「長距離テレポーテーションは、大規模な量子ネットワークや分散型量子計算などのプロトコルにおける基本要素として認識されてきました」と中国の研究チームは述べている。理論的には、テレポーテーションを行える距離の最大限度はないはずだ。しかし、量子もつれは壊れやすい。光子が大気中や光ファイバー内の物質と相互に作用することで、もつれの状態が失われるためだ</a:t>
            </a:r>
            <a:r>
              <a:rPr lang="ja-JP" altLang="en-US" dirty="0" smtClean="0"/>
              <a:t>。</a:t>
            </a:r>
            <a:endParaRPr kumimoji="1" lang="ja-JP" altLang="en-US" dirty="0"/>
          </a:p>
        </p:txBody>
      </p:sp>
    </p:spTree>
    <p:extLst>
      <p:ext uri="{BB962C8B-B14F-4D97-AF65-F5344CB8AC3E}">
        <p14:creationId xmlns:p14="http://schemas.microsoft.com/office/powerpoint/2010/main" val="345637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5660" y="0"/>
            <a:ext cx="11800936" cy="6763109"/>
          </a:xfrm>
        </p:spPr>
        <p:txBody>
          <a:bodyPr>
            <a:normAutofit fontScale="77500" lnSpcReduction="20000"/>
          </a:bodyPr>
          <a:lstStyle/>
          <a:p>
            <a:r>
              <a:rPr lang="ja-JP" altLang="en-US" dirty="0"/>
              <a:t>その結果、科学者が量子もつれを測定したりテレポーテーションを実施できる距離は非常に限られていた。「これまでの遠隔距離間のテレポーテーションの実験は、約</a:t>
            </a:r>
            <a:r>
              <a:rPr lang="en-US" altLang="ja-JP" dirty="0"/>
              <a:t>100</a:t>
            </a:r>
            <a:r>
              <a:rPr lang="ja-JP" altLang="en-US" dirty="0"/>
              <a:t>キロメートルの距離に制限されていました。光ファイバー内や地上の自由空間チャネル内において光子が失われるためです」と中国の研究チームは話す。「墨子号」はこのような制限を克服している。「墨子号」は高度</a:t>
            </a:r>
            <a:r>
              <a:rPr lang="en-US" altLang="ja-JP" dirty="0"/>
              <a:t>500</a:t>
            </a:r>
            <a:r>
              <a:rPr lang="ja-JP" altLang="en-US" dirty="0"/>
              <a:t>キロメートルの軌道を周回しており、光子は「墨子号」まで移動する距離のほとんどを真空を通って移動するからだ。途中通過する大気の量を最小限に抑えるため、中国の研究チームは地上局をチベットのガリ地区の高度</a:t>
            </a:r>
            <a:r>
              <a:rPr lang="en-US" altLang="ja-JP" dirty="0"/>
              <a:t>4000</a:t>
            </a:r>
            <a:r>
              <a:rPr lang="ja-JP" altLang="en-US" dirty="0"/>
              <a:t>メートルを超える場所に設置した。従って、地上から衛星までの距離は、衛星が地平線近くにある時の</a:t>
            </a:r>
            <a:r>
              <a:rPr lang="en-US" altLang="ja-JP" dirty="0"/>
              <a:t>1400</a:t>
            </a:r>
            <a:r>
              <a:rPr lang="ja-JP" altLang="en-US" dirty="0"/>
              <a:t>キロメートルから、真上にある時の</a:t>
            </a:r>
            <a:r>
              <a:rPr lang="en-US" altLang="ja-JP" dirty="0"/>
              <a:t>500</a:t>
            </a:r>
            <a:r>
              <a:rPr lang="ja-JP" altLang="en-US" dirty="0"/>
              <a:t>キロメートルまで、さまざまである。実験を行うため、中国の研究チームは地上で毎秒約</a:t>
            </a:r>
            <a:r>
              <a:rPr lang="en-US" altLang="ja-JP" dirty="0"/>
              <a:t>4000</a:t>
            </a:r>
            <a:r>
              <a:rPr lang="ja-JP" altLang="en-US" dirty="0"/>
              <a:t>組のペースで光子のペアを作成した。研究チームは、ペアになった光子のうち</a:t>
            </a:r>
            <a:r>
              <a:rPr lang="en-US" altLang="ja-JP" dirty="0"/>
              <a:t>1</a:t>
            </a:r>
            <a:r>
              <a:rPr lang="ja-JP" altLang="en-US" dirty="0" err="1"/>
              <a:t>つを</a:t>
            </a:r>
            <a:r>
              <a:rPr lang="ja-JP" altLang="en-US" dirty="0"/>
              <a:t>午前</a:t>
            </a:r>
            <a:r>
              <a:rPr lang="en-US" altLang="ja-JP" dirty="0"/>
              <a:t>0</a:t>
            </a:r>
            <a:r>
              <a:rPr lang="ja-JP" altLang="en-US" dirty="0"/>
              <a:t>時に真上を通過する衛星に送り、もう片方の光子を地上にとどめた。最後に、研究チームは、地上と軌道上の光子を測定し、量子もつれが起きていることと、この方法で光子をテレポートできることを確認した。</a:t>
            </a:r>
            <a:r>
              <a:rPr lang="en-US" altLang="ja-JP" dirty="0"/>
              <a:t>32</a:t>
            </a:r>
            <a:r>
              <a:rPr lang="ja-JP" altLang="en-US" dirty="0"/>
              <a:t>日間にわたり、何百万個もの光子を送り、</a:t>
            </a:r>
            <a:r>
              <a:rPr lang="en-US" altLang="ja-JP" dirty="0"/>
              <a:t>911</a:t>
            </a:r>
            <a:r>
              <a:rPr lang="ja-JP" altLang="en-US" dirty="0"/>
              <a:t>例において肯定的な結果が得られた。「アップリンクチャネルを通じた地上観測所から低地球軌道衛星への、最大</a:t>
            </a:r>
            <a:r>
              <a:rPr lang="en-US" altLang="ja-JP" dirty="0"/>
              <a:t>1400</a:t>
            </a:r>
            <a:r>
              <a:rPr lang="ja-JP" altLang="en-US" dirty="0"/>
              <a:t>キロメートル離れた地点での、史上初となる独立した単一光子キュービットの量子テレポーテーションについて報告します」と中国の研究チームは述べる。地球から軌道上に光子をテレポートするのに成功したのは今回が初めてであり、量子もつれによる量子テレポーテーションの距離の最長記録を塗り替えている。これは、将来のより意欲的な目標への土台を作る見事な研究だ。「この研究は、信頼性のある超長距離量子テレポーテーションを行うための史上初となる地上から衛星へのアップリンクを確立しており、地球的規模の量子インターネットの実現に向けた重要な一歩となるでしょう」と研究チームは言う。さらにこの研究は、最近まで欧州や米国が先導してきた分野における、中国による明らかな支配と率先力を示している。古代の墨子もきっと感銘を受けるようなことだろう。現時点での重要な問題は、いかに西洋がその状況に対応していくかである。</a:t>
            </a:r>
            <a:br>
              <a:rPr lang="ja-JP" altLang="en-US" dirty="0"/>
            </a:br>
            <a:r>
              <a:rPr lang="ja-JP" altLang="en-US" dirty="0"/>
              <a:t>（参照：</a:t>
            </a:r>
            <a:r>
              <a:rPr lang="en-US" altLang="ja-JP" dirty="0"/>
              <a:t>arxiv.org/abs/1707.00934</a:t>
            </a:r>
            <a:r>
              <a:rPr lang="ja-JP" altLang="en-US" dirty="0"/>
              <a:t>：地上から衛星への量子テレポーテーション（</a:t>
            </a:r>
            <a:r>
              <a:rPr lang="en-US" altLang="ja-JP" dirty="0"/>
              <a:t>Ground-to-satellite quantum teleportation</a:t>
            </a:r>
            <a:r>
              <a:rPr lang="ja-JP" altLang="en-US" dirty="0"/>
              <a:t>）</a:t>
            </a:r>
            <a:r>
              <a:rPr lang="ja-JP" altLang="en-US" dirty="0" smtClean="0"/>
              <a:t>）</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1274644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717" y="276045"/>
            <a:ext cx="11136702" cy="1406107"/>
          </a:xfrm>
          <a:ln>
            <a:solidFill>
              <a:schemeClr val="tx1">
                <a:lumMod val="95000"/>
                <a:lumOff val="5000"/>
              </a:schemeClr>
            </a:solidFill>
          </a:ln>
        </p:spPr>
        <p:txBody>
          <a:bodyPr>
            <a:normAutofit/>
          </a:bodyPr>
          <a:lstStyle/>
          <a:p>
            <a:pPr algn="ctr"/>
            <a:r>
              <a:rPr lang="ja-JP" altLang="en-US" sz="3600" b="1" dirty="0"/>
              <a:t>理解するＡＩは数学の新理論の発見なしには</a:t>
            </a:r>
            <a:r>
              <a:rPr lang="ja-JP" altLang="en-US" sz="3600" b="1" dirty="0" smtClean="0"/>
              <a:t>あり得ない</a:t>
            </a:r>
            <a:r>
              <a:rPr lang="en-US" altLang="ja-JP" sz="3600" b="1" dirty="0" smtClean="0"/>
              <a:t/>
            </a:r>
            <a:br>
              <a:rPr lang="en-US" altLang="ja-JP" sz="3600" b="1" dirty="0" smtClean="0"/>
            </a:br>
            <a:r>
              <a:rPr lang="ja-JP" altLang="en-US" sz="2000" b="1" dirty="0" smtClean="0"/>
              <a:t>～</a:t>
            </a:r>
            <a:r>
              <a:rPr lang="en-US" altLang="ja-JP" sz="2000" dirty="0" smtClean="0"/>
              <a:t>2017</a:t>
            </a:r>
            <a:r>
              <a:rPr lang="ja-JP" altLang="en-US" sz="2000" dirty="0"/>
              <a:t>年</a:t>
            </a:r>
            <a:r>
              <a:rPr lang="en-US" altLang="ja-JP" sz="2000" dirty="0"/>
              <a:t>7</a:t>
            </a:r>
            <a:r>
              <a:rPr lang="ja-JP" altLang="en-US" sz="2000" dirty="0"/>
              <a:t>月</a:t>
            </a:r>
            <a:r>
              <a:rPr lang="en-US" altLang="ja-JP" sz="2000" dirty="0"/>
              <a:t>31</a:t>
            </a:r>
            <a:r>
              <a:rPr lang="ja-JP" altLang="en-US" sz="2000" dirty="0"/>
              <a:t>号の</a:t>
            </a:r>
            <a:r>
              <a:rPr lang="en-US" altLang="ja-JP" sz="2000" dirty="0"/>
              <a:t>NIRA</a:t>
            </a:r>
            <a:r>
              <a:rPr lang="ja-JP" altLang="en-US" sz="2000" dirty="0"/>
              <a:t>オピニオンペーパー「デジタライゼーション時代に求められる人材育成</a:t>
            </a:r>
            <a:r>
              <a:rPr lang="ja-JP" altLang="en-US" sz="2000" dirty="0" smtClean="0"/>
              <a:t>」～</a:t>
            </a:r>
            <a:r>
              <a:rPr lang="en-US" altLang="ja-JP" sz="2000" dirty="0" smtClean="0"/>
              <a:t/>
            </a:r>
            <a:br>
              <a:rPr lang="en-US" altLang="ja-JP" sz="2000" dirty="0" smtClean="0"/>
            </a:br>
            <a:r>
              <a:rPr lang="ja-JP" altLang="en-US" sz="2000" dirty="0"/>
              <a:t>新井紀子国立情報研究所情報社会相関研究系</a:t>
            </a:r>
            <a:r>
              <a:rPr lang="ja-JP" altLang="en-US" sz="2000" dirty="0" smtClean="0"/>
              <a:t>教授、尾崎</a:t>
            </a:r>
            <a:r>
              <a:rPr lang="ja-JP" altLang="en-US" sz="2000" dirty="0"/>
              <a:t>幸謙筑波大ビジネス科学研究科准教授</a:t>
            </a:r>
            <a:endParaRPr lang="ja-JP" altLang="en-US" sz="2000" b="1" dirty="0"/>
          </a:p>
        </p:txBody>
      </p:sp>
      <p:sp>
        <p:nvSpPr>
          <p:cNvPr id="3" name="コンテンツ プレースホルダー 2"/>
          <p:cNvSpPr>
            <a:spLocks noGrp="1"/>
          </p:cNvSpPr>
          <p:nvPr>
            <p:ph idx="1"/>
          </p:nvPr>
        </p:nvSpPr>
        <p:spPr>
          <a:xfrm>
            <a:off x="838200" y="1825624"/>
            <a:ext cx="10515600" cy="5032375"/>
          </a:xfrm>
        </p:spPr>
        <p:txBody>
          <a:bodyPr>
            <a:normAutofit fontScale="92500"/>
          </a:bodyPr>
          <a:lstStyle/>
          <a:p>
            <a:r>
              <a:rPr lang="en-US" altLang="ja-JP" dirty="0" smtClean="0"/>
              <a:t>2011</a:t>
            </a:r>
            <a:r>
              <a:rPr lang="ja-JP" altLang="en-US" dirty="0"/>
              <a:t>年に開始したＡＩプロジェクト「</a:t>
            </a:r>
            <a:r>
              <a:rPr lang="ja-JP" altLang="en-US" dirty="0">
                <a:solidFill>
                  <a:srgbClr val="FF0000"/>
                </a:solidFill>
              </a:rPr>
              <a:t>ロボットは東大に入れるか</a:t>
            </a:r>
            <a:r>
              <a:rPr lang="ja-JP" altLang="en-US" dirty="0"/>
              <a:t>」の研究の結果、ＡＩは言葉の意味を理解し状況を判断</a:t>
            </a:r>
            <a:r>
              <a:rPr lang="ja-JP" altLang="en-US" dirty="0" err="1"/>
              <a:t>するする</a:t>
            </a:r>
            <a:r>
              <a:rPr lang="ja-JP" altLang="en-US" dirty="0"/>
              <a:t>ことが</a:t>
            </a:r>
            <a:r>
              <a:rPr lang="ja-JP" altLang="en-US" dirty="0" smtClean="0"/>
              <a:t>苦手であると</a:t>
            </a:r>
            <a:r>
              <a:rPr lang="ja-JP" altLang="en-US" dirty="0"/>
              <a:t>いう</a:t>
            </a:r>
            <a:r>
              <a:rPr lang="ja-JP" altLang="en-US" dirty="0" smtClean="0"/>
              <a:t>結論</a:t>
            </a:r>
            <a:endParaRPr lang="ja-JP" altLang="en-US" dirty="0"/>
          </a:p>
          <a:p>
            <a:r>
              <a:rPr lang="ja-JP" altLang="en-US" dirty="0" smtClean="0"/>
              <a:t>東ロボ</a:t>
            </a:r>
            <a:r>
              <a:rPr lang="ja-JP" altLang="en-US" dirty="0"/>
              <a:t>は「現在の理論とそれに基づく近未来のデータと技術では、相手と意思を疎通し、状況を的確に判断し、人と協力しながら問題解決を図るようなＡＩを生み出すことはできない</a:t>
            </a:r>
            <a:r>
              <a:rPr lang="ja-JP" altLang="en-US" dirty="0" smtClean="0"/>
              <a:t>」</a:t>
            </a:r>
            <a:endParaRPr lang="en-US" altLang="ja-JP" dirty="0" smtClean="0"/>
          </a:p>
          <a:p>
            <a:r>
              <a:rPr lang="ja-JP" altLang="en-US" b="1" dirty="0" smtClean="0">
                <a:solidFill>
                  <a:srgbClr val="FF0000"/>
                </a:solidFill>
              </a:rPr>
              <a:t>深層学習技術</a:t>
            </a:r>
            <a:r>
              <a:rPr lang="ja-JP" altLang="en-US" dirty="0" smtClean="0"/>
              <a:t>は、人間のような</a:t>
            </a:r>
            <a:r>
              <a:rPr lang="ja-JP" altLang="en-US" dirty="0"/>
              <a:t>少ない事例から一般化することはできないし、抽象概念をあつかえない。</a:t>
            </a:r>
            <a:r>
              <a:rPr lang="ja-JP" altLang="en-US" dirty="0">
                <a:solidFill>
                  <a:srgbClr val="FF0000"/>
                </a:solidFill>
              </a:rPr>
              <a:t>それをあつかうための数学の枠組みがそもそも存在しない</a:t>
            </a:r>
            <a:r>
              <a:rPr lang="ja-JP" altLang="en-US" dirty="0"/>
              <a:t>からである。</a:t>
            </a:r>
            <a:br>
              <a:rPr lang="ja-JP" altLang="en-US" dirty="0"/>
            </a:br>
            <a:r>
              <a:rPr lang="ja-JP" altLang="en-US" dirty="0"/>
              <a:t>はっきりしていることがある。仮に「</a:t>
            </a:r>
            <a:r>
              <a:rPr lang="ja-JP" altLang="en-US" dirty="0">
                <a:solidFill>
                  <a:srgbClr val="FF0000"/>
                </a:solidFill>
              </a:rPr>
              <a:t>意味を理解するＡＩ</a:t>
            </a:r>
            <a:r>
              <a:rPr lang="ja-JP" altLang="en-US" dirty="0"/>
              <a:t>」が生まれるなら、それは人工知能や</a:t>
            </a:r>
            <a:r>
              <a:rPr lang="ja-JP" altLang="en-US" dirty="0" smtClean="0"/>
              <a:t>ハードウェアの世界</a:t>
            </a:r>
            <a:r>
              <a:rPr lang="ja-JP" altLang="en-US" dirty="0"/>
              <a:t>で革命が起きるのではない。それらを支える理論が、</a:t>
            </a:r>
            <a:r>
              <a:rPr lang="ja-JP" altLang="en-US" dirty="0" smtClean="0"/>
              <a:t>数学の世界</a:t>
            </a:r>
            <a:r>
              <a:rPr lang="ja-JP" altLang="en-US" dirty="0"/>
              <a:t>で発見された時である。理論の準備なしにある日突然ＡＩが完成するというのはＳＦの世界でのみ起こり得る奇跡だ</a:t>
            </a:r>
            <a:r>
              <a:rPr lang="ja-JP" altLang="en-US" dirty="0" smtClean="0"/>
              <a:t>。</a:t>
            </a:r>
            <a:endParaRPr lang="ja-JP" altLang="en-US" dirty="0"/>
          </a:p>
        </p:txBody>
      </p:sp>
    </p:spTree>
    <p:extLst>
      <p:ext uri="{BB962C8B-B14F-4D97-AF65-F5344CB8AC3E}">
        <p14:creationId xmlns:p14="http://schemas.microsoft.com/office/powerpoint/2010/main" val="419903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lstStyle/>
          <a:p>
            <a:pPr algn="ctr"/>
            <a:r>
              <a:rPr kumimoji="1" lang="ja-JP" altLang="en-US" dirty="0" smtClean="0"/>
              <a:t>意識の数式化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ジュリオ・トノーニ教授（ウィスコンシン大学）</a:t>
            </a:r>
            <a:endParaRPr kumimoji="1" lang="en-US" altLang="ja-JP" dirty="0" smtClean="0"/>
          </a:p>
          <a:p>
            <a:r>
              <a:rPr lang="ja-JP" altLang="en-US" dirty="0"/>
              <a:t>主観的</a:t>
            </a:r>
            <a:r>
              <a:rPr lang="ja-JP" altLang="en-US" dirty="0" smtClean="0"/>
              <a:t>な意識の量は数学的に表現できる</a:t>
            </a:r>
            <a:endParaRPr lang="en-US" altLang="ja-JP" dirty="0" smtClean="0"/>
          </a:p>
          <a:p>
            <a:r>
              <a:rPr kumimoji="1" lang="ja-JP" altLang="en-US" dirty="0"/>
              <a:t>神</a:t>
            </a:r>
            <a:r>
              <a:rPr kumimoji="1" lang="ja-JP" altLang="en-US" dirty="0" smtClean="0"/>
              <a:t>の数式　</a:t>
            </a:r>
            <a:r>
              <a:rPr kumimoji="1" lang="ja-JP" altLang="en-US" dirty="0" smtClean="0">
                <a:solidFill>
                  <a:srgbClr val="FF0000"/>
                </a:solidFill>
              </a:rPr>
              <a:t>統合情報理論</a:t>
            </a:r>
            <a:r>
              <a:rPr kumimoji="1" lang="ja-JP" altLang="en-US" dirty="0" smtClean="0"/>
              <a:t>　意識は脳の特定の分野に存在するのではなく、脳の情報と情報の「つながり」が作るネットワークによって生み出されているとする</a:t>
            </a:r>
            <a:endParaRPr kumimoji="1" lang="en-US" altLang="ja-JP" dirty="0" smtClean="0"/>
          </a:p>
          <a:p>
            <a:r>
              <a:rPr lang="ja-JP" altLang="en-US" dirty="0"/>
              <a:t>起</a:t>
            </a:r>
            <a:r>
              <a:rPr lang="ja-JP" altLang="en-US" dirty="0" smtClean="0"/>
              <a:t>きているときにあったのが、情報と情報をつなぐ「つながり」、このつながりを線でつないでゆくとまるで「蜘蛛の巣」のようなものが浮かび上がってきた</a:t>
            </a:r>
            <a:endParaRPr kumimoji="1" lang="ja-JP" altLang="en-US" dirty="0"/>
          </a:p>
        </p:txBody>
      </p:sp>
    </p:spTree>
    <p:extLst>
      <p:ext uri="{BB962C8B-B14F-4D97-AF65-F5344CB8AC3E}">
        <p14:creationId xmlns:p14="http://schemas.microsoft.com/office/powerpoint/2010/main" val="369572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20211"/>
          </a:xfrm>
          <a:ln>
            <a:solidFill>
              <a:schemeClr val="accent1"/>
            </a:solidFill>
          </a:ln>
        </p:spPr>
        <p:txBody>
          <a:bodyPr/>
          <a:lstStyle/>
          <a:p>
            <a:pPr algn="ctr"/>
            <a:r>
              <a:rPr lang="ja-JP" altLang="ja-JP" dirty="0"/>
              <a:t>意識の統合情報理論</a:t>
            </a:r>
            <a:endParaRPr kumimoji="1" lang="ja-JP" altLang="en-US" dirty="0"/>
          </a:p>
        </p:txBody>
      </p:sp>
      <p:sp>
        <p:nvSpPr>
          <p:cNvPr id="3" name="コンテンツ プレースホルダー 2"/>
          <p:cNvSpPr>
            <a:spLocks noGrp="1"/>
          </p:cNvSpPr>
          <p:nvPr>
            <p:ph idx="1"/>
          </p:nvPr>
        </p:nvSpPr>
        <p:spPr>
          <a:xfrm>
            <a:off x="1524000" y="1600200"/>
            <a:ext cx="9144000" cy="5257800"/>
          </a:xfrm>
        </p:spPr>
        <p:txBody>
          <a:bodyPr>
            <a:normAutofit/>
          </a:bodyPr>
          <a:lstStyle/>
          <a:p>
            <a:r>
              <a:rPr lang="ja-JP" altLang="ja-JP" dirty="0"/>
              <a:t>ジュリオ・</a:t>
            </a:r>
            <a:r>
              <a:rPr lang="ja-JP" altLang="ja-JP" dirty="0" smtClean="0"/>
              <a:t>トノーニ</a:t>
            </a:r>
            <a:r>
              <a:rPr lang="ja-JP" altLang="ja-JP" dirty="0"/>
              <a:t>は</a:t>
            </a:r>
            <a:r>
              <a:rPr lang="en-US" altLang="ja-JP" dirty="0"/>
              <a:t>2004</a:t>
            </a:r>
            <a:r>
              <a:rPr lang="ja-JP" altLang="ja-JP" dirty="0"/>
              <a:t>年に意識の統合情報</a:t>
            </a:r>
            <a:r>
              <a:rPr lang="ja-JP" altLang="ja-JP" dirty="0" smtClean="0"/>
              <a:t>理論を発表。「</a:t>
            </a:r>
            <a:r>
              <a:rPr lang="ja-JP" altLang="ja-JP" dirty="0"/>
              <a:t>脳などのシステムが処理する情報の豊富さと統合性によって、意識の発生を説明しようとする」</a:t>
            </a:r>
            <a:r>
              <a:rPr lang="ja-JP" altLang="ja-JP" dirty="0" smtClean="0"/>
              <a:t>理論。</a:t>
            </a:r>
            <a:endParaRPr lang="en-US" altLang="ja-JP" dirty="0" smtClean="0"/>
          </a:p>
          <a:p>
            <a:r>
              <a:rPr lang="ja-JP" altLang="ja-JP" dirty="0" smtClean="0"/>
              <a:t>「</a:t>
            </a:r>
            <a:r>
              <a:rPr lang="ja-JP" altLang="ja-JP" dirty="0"/>
              <a:t>意識を生み出す基盤は、おびただしい数の異なる情報を区別できる、統合された存在である。つまり、ある身体システムが情報を統合できるなら、そのシステムには意識がある」というのが、統合情報</a:t>
            </a:r>
            <a:r>
              <a:rPr lang="ja-JP" altLang="ja-JP" dirty="0" smtClean="0"/>
              <a:t>理論</a:t>
            </a:r>
            <a:endParaRPr lang="en-US" altLang="ja-JP" dirty="0" smtClean="0"/>
          </a:p>
          <a:p>
            <a:r>
              <a:rPr lang="ja-JP" altLang="ja-JP" dirty="0" smtClean="0"/>
              <a:t>ジュリオ</a:t>
            </a:r>
            <a:r>
              <a:rPr lang="ja-JP" altLang="ja-JP" dirty="0"/>
              <a:t>・トノーニは主観的な意識の量は数学的に表現できる。意識は脳の特定の分野に存在するのではなく、脳の情報と情報の「つながり」が作るネットワークによって生み出されているとする</a:t>
            </a:r>
            <a:r>
              <a:rPr lang="ja-JP" altLang="ja-JP" dirty="0" smtClean="0"/>
              <a:t>。</a:t>
            </a:r>
            <a:endParaRPr lang="en-US" altLang="ja-JP" dirty="0" smtClean="0"/>
          </a:p>
          <a:p>
            <a:endParaRPr lang="ja-JP" altLang="en-US" dirty="0"/>
          </a:p>
          <a:p>
            <a:endParaRPr kumimoji="1" lang="ja-JP" altLang="en-US" dirty="0"/>
          </a:p>
        </p:txBody>
      </p:sp>
    </p:spTree>
    <p:extLst>
      <p:ext uri="{BB962C8B-B14F-4D97-AF65-F5344CB8AC3E}">
        <p14:creationId xmlns:p14="http://schemas.microsoft.com/office/powerpoint/2010/main" val="864242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cmpd="thickThin">
            <a:solidFill>
              <a:schemeClr val="tx1">
                <a:lumMod val="95000"/>
                <a:lumOff val="5000"/>
              </a:schemeClr>
            </a:solidFill>
          </a:ln>
        </p:spPr>
        <p:txBody>
          <a:bodyPr/>
          <a:lstStyle/>
          <a:p>
            <a:pPr algn="ctr"/>
            <a:r>
              <a:rPr lang="ja-JP" altLang="ja-JP" dirty="0"/>
              <a:t>モラベックの</a:t>
            </a:r>
            <a:r>
              <a:rPr lang="ja-JP" altLang="ja-JP" dirty="0" smtClean="0"/>
              <a:t>パラドックス</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高度な推論よりも感覚運動スキルの方が多くの計算資源を</a:t>
            </a:r>
            <a:r>
              <a:rPr lang="ja-JP" altLang="en-US" dirty="0" smtClean="0"/>
              <a:t>要する</a:t>
            </a:r>
            <a:endParaRPr lang="en-US" altLang="ja-JP" dirty="0" smtClean="0"/>
          </a:p>
          <a:p>
            <a:r>
              <a:rPr lang="ja-JP" altLang="en-US" dirty="0"/>
              <a:t>コンピュータに知能テストを受けさせたりチェッカーをプレイさせたりするよりも、</a:t>
            </a:r>
            <a:r>
              <a:rPr lang="en-US" altLang="ja-JP" dirty="0"/>
              <a:t>1</a:t>
            </a:r>
            <a:r>
              <a:rPr lang="ja-JP" altLang="en-US" dirty="0"/>
              <a:t>歳児レベルの知覚と運動のスキルを与える方が遥かに難しいか、あるいは不可能で</a:t>
            </a:r>
            <a:r>
              <a:rPr lang="ja-JP" altLang="en-US" dirty="0" smtClean="0"/>
              <a:t>ある</a:t>
            </a:r>
            <a:endParaRPr lang="en-US" altLang="ja-JP" dirty="0" smtClean="0"/>
          </a:p>
          <a:p>
            <a:r>
              <a:rPr lang="ja-JP" altLang="en-US" dirty="0"/>
              <a:t>人間のスキルは全て生物学的に実装されており、自然淘汰の過程を経て設計されている。その進化の過程で、自然淘汰はデザインの改良と最適化を高める方向に働く。スキルの起源が古いほど、自然淘汰によるデザインの改良が何度も行われることになる。抽象的思考が発展しはじめたのはごく最近であり、その実装が効率的であることはあまり期待できない。</a:t>
            </a:r>
            <a:endParaRPr kumimoji="1" lang="ja-JP" altLang="en-US" dirty="0"/>
          </a:p>
        </p:txBody>
      </p:sp>
    </p:spTree>
    <p:extLst>
      <p:ext uri="{BB962C8B-B14F-4D97-AF65-F5344CB8AC3E}">
        <p14:creationId xmlns:p14="http://schemas.microsoft.com/office/powerpoint/2010/main" val="264064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ウェアラブル・デバイス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　</a:t>
            </a:r>
            <a:r>
              <a:rPr lang="en-US" altLang="ja-JP" dirty="0"/>
              <a:t>Google Glass</a:t>
            </a:r>
            <a:r>
              <a:rPr lang="ja-JP" altLang="ja-JP" dirty="0"/>
              <a:t>をはじめウェアラブルデバイスの進歩は、観光学研究に科学的なデータを大量に提供する時代をもたらす。位置情報を装備したウェアラブルデバイスは、住所、年齢、性別等の観光者の属性はもとより、観光行動の詳細をリアルタイムで把握しデータベース化する。漠然とした浅草寺という対象ではなく、浅草寺のどの部分に観光者の視線が向いているかまで把握できるように進化している。しかも観光者の感性データ（好き度等）まで連動して把握することができるようになる。これらの位置情報等のビックデータは個人が興味を持つ観光対象に臨床的な対応を可能とするようになるのである</a:t>
            </a:r>
            <a:r>
              <a:rPr lang="ja-JP" altLang="ja-JP" dirty="0" smtClean="0"/>
              <a:t>。</a:t>
            </a:r>
            <a:endParaRPr lang="ja-JP" altLang="ja-JP" dirty="0"/>
          </a:p>
        </p:txBody>
      </p:sp>
    </p:spTree>
    <p:extLst>
      <p:ext uri="{BB962C8B-B14F-4D97-AF65-F5344CB8AC3E}">
        <p14:creationId xmlns:p14="http://schemas.microsoft.com/office/powerpoint/2010/main" val="4146371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b="1" dirty="0" smtClean="0"/>
              <a:t>デープラーニング</a:t>
            </a:r>
            <a:r>
              <a:rPr lang="ja-JP" altLang="en-US" b="1" dirty="0"/>
              <a:t>の先にある</a:t>
            </a:r>
            <a:r>
              <a:rPr lang="ja-JP" altLang="en-US" b="1" dirty="0" smtClean="0"/>
              <a:t>もの</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smtClean="0"/>
              <a:t>ディープラーニング</a:t>
            </a:r>
            <a:r>
              <a:rPr lang="ja-JP" altLang="en-US" dirty="0"/>
              <a:t>を一言で説明すると、</a:t>
            </a:r>
            <a:r>
              <a:rPr lang="ja-JP" altLang="en-US" b="1" dirty="0">
                <a:solidFill>
                  <a:srgbClr val="FF0000"/>
                </a:solidFill>
              </a:rPr>
              <a:t>特徴量</a:t>
            </a:r>
            <a:r>
              <a:rPr lang="ja-JP" altLang="en-US" dirty="0"/>
              <a:t>を機械が自ら把握できるようになった</a:t>
            </a:r>
            <a:r>
              <a:rPr lang="ja-JP" altLang="en-US" dirty="0" smtClean="0"/>
              <a:t>こと</a:t>
            </a:r>
            <a:endParaRPr lang="en-US" altLang="ja-JP" dirty="0" smtClean="0"/>
          </a:p>
          <a:p>
            <a:r>
              <a:rPr lang="ja-JP" altLang="en-US" dirty="0" smtClean="0"/>
              <a:t>赤ちゃん</a:t>
            </a:r>
            <a:r>
              <a:rPr lang="ja-JP" altLang="en-US" dirty="0"/>
              <a:t>と同じ学習を</a:t>
            </a:r>
            <a:r>
              <a:rPr lang="ja-JP" altLang="en-US" dirty="0" smtClean="0"/>
              <a:t>する</a:t>
            </a:r>
            <a:endParaRPr lang="en-US" altLang="ja-JP" dirty="0" smtClean="0"/>
          </a:p>
          <a:p>
            <a:r>
              <a:rPr lang="ja-JP" altLang="en-US" dirty="0" smtClean="0"/>
              <a:t>機械</a:t>
            </a:r>
            <a:r>
              <a:rPr lang="ja-JP" altLang="en-US" dirty="0"/>
              <a:t>の認知能力は</a:t>
            </a:r>
            <a:r>
              <a:rPr lang="en-US" altLang="ja-JP" dirty="0"/>
              <a:t>2015</a:t>
            </a:r>
            <a:r>
              <a:rPr lang="ja-JP" altLang="en-US" dirty="0"/>
              <a:t>年には人間の認知能力を超えている。</a:t>
            </a:r>
          </a:p>
          <a:p>
            <a:r>
              <a:rPr lang="ja-JP" altLang="en-US" b="1" dirty="0" smtClean="0"/>
              <a:t>強化</a:t>
            </a:r>
            <a:r>
              <a:rPr lang="ja-JP" altLang="en-US" b="1" dirty="0"/>
              <a:t>学習</a:t>
            </a:r>
            <a:r>
              <a:rPr lang="ja-JP" altLang="en-US" dirty="0"/>
              <a:t>が加わる。ゴルフの練習を機械が行うとき、周りの状況も機械が作るようにする。「</a:t>
            </a:r>
            <a:r>
              <a:rPr lang="ja-JP" altLang="en-US" b="1" dirty="0"/>
              <a:t>モラベックのパラドックス</a:t>
            </a:r>
            <a:r>
              <a:rPr lang="ja-JP" altLang="en-US" dirty="0"/>
              <a:t>」と言って子供ができることほど難しいものはなかったが、できるようになった。ＮＨＫ放送技研時代に</a:t>
            </a:r>
            <a:r>
              <a:rPr lang="ja-JP" altLang="en-US" b="1" dirty="0"/>
              <a:t>福島邦彦</a:t>
            </a:r>
            <a:r>
              <a:rPr lang="ja-JP" altLang="en-US" dirty="0"/>
              <a:t>氏が「</a:t>
            </a:r>
            <a:r>
              <a:rPr lang="ja-JP" altLang="en-US" b="1" dirty="0"/>
              <a:t>ネオコグニトロン</a:t>
            </a:r>
            <a:r>
              <a:rPr lang="ja-JP" altLang="en-US" dirty="0"/>
              <a:t>」（視覚パターン認識に関する階層型神経回路モデル）を提唱しているから、デープラーニングは日本発なのである</a:t>
            </a:r>
            <a:r>
              <a:rPr lang="ja-JP" altLang="en-US" dirty="0" smtClean="0"/>
              <a:t>。</a:t>
            </a:r>
            <a:endParaRPr lang="en-US" altLang="ja-JP" dirty="0" smtClean="0"/>
          </a:p>
          <a:p>
            <a:r>
              <a:rPr lang="ja-JP" altLang="en-US" dirty="0" smtClean="0"/>
              <a:t>「</a:t>
            </a:r>
            <a:r>
              <a:rPr lang="ja-JP" altLang="en-US" dirty="0"/>
              <a:t>認識」には膨大な計算量が必要</a:t>
            </a:r>
            <a:r>
              <a:rPr lang="ja-JP" altLang="en-US" dirty="0" smtClean="0"/>
              <a:t>だったが</a:t>
            </a:r>
            <a:r>
              <a:rPr lang="ja-JP" altLang="en-US" dirty="0"/>
              <a:t>、今では</a:t>
            </a:r>
            <a:r>
              <a:rPr lang="ja-JP" altLang="en-US" dirty="0" smtClean="0"/>
              <a:t>可能。</a:t>
            </a:r>
            <a:r>
              <a:rPr lang="ja-JP" altLang="en-US" b="1" dirty="0"/>
              <a:t>認知</a:t>
            </a:r>
            <a:r>
              <a:rPr lang="ja-JP" altLang="en-US" dirty="0"/>
              <a:t>から</a:t>
            </a:r>
            <a:r>
              <a:rPr lang="ja-JP" altLang="en-US" b="1" dirty="0"/>
              <a:t>運動</a:t>
            </a:r>
            <a:r>
              <a:rPr lang="ja-JP" altLang="en-US" dirty="0"/>
              <a:t>そして</a:t>
            </a:r>
            <a:r>
              <a:rPr lang="ja-JP" altLang="en-US" b="1" dirty="0"/>
              <a:t>言語</a:t>
            </a:r>
            <a:r>
              <a:rPr lang="ja-JP" altLang="en-US" dirty="0"/>
              <a:t>である</a:t>
            </a:r>
            <a:r>
              <a:rPr lang="ja-JP" altLang="en-US" dirty="0" smtClean="0"/>
              <a:t>。</a:t>
            </a:r>
            <a:endParaRPr lang="en-US" altLang="ja-JP" dirty="0" smtClean="0"/>
          </a:p>
          <a:p>
            <a:r>
              <a:rPr lang="ja-JP" altLang="en-US" dirty="0" smtClean="0"/>
              <a:t>言葉</a:t>
            </a:r>
            <a:r>
              <a:rPr lang="ja-JP" altLang="en-US" dirty="0"/>
              <a:t>の意味を理解して、映像を思い浮かべ、また言葉に置き換える作業をするようになれば完成</a:t>
            </a:r>
            <a:r>
              <a:rPr lang="ja-JP" altLang="en-US" dirty="0" smtClean="0"/>
              <a:t>。</a:t>
            </a:r>
            <a:endParaRPr lang="en-US" altLang="ja-JP" dirty="0" smtClean="0"/>
          </a:p>
          <a:p>
            <a:r>
              <a:rPr lang="ja-JP" altLang="en-US" dirty="0" smtClean="0"/>
              <a:t>ディープラーニング</a:t>
            </a:r>
            <a:r>
              <a:rPr lang="ja-JP" altLang="en-US" dirty="0"/>
              <a:t>はパターンの</a:t>
            </a:r>
            <a:r>
              <a:rPr lang="ja-JP" altLang="en-US" dirty="0" smtClean="0"/>
              <a:t>処理</a:t>
            </a:r>
            <a:endParaRPr lang="en-US" altLang="ja-JP" dirty="0" smtClean="0"/>
          </a:p>
          <a:p>
            <a:r>
              <a:rPr lang="ja-JP" altLang="en-US" dirty="0" smtClean="0"/>
              <a:t>「</a:t>
            </a:r>
            <a:r>
              <a:rPr lang="ja-JP" altLang="en-US" dirty="0"/>
              <a:t>カンブリア紀の爆発」には</a:t>
            </a:r>
            <a:r>
              <a:rPr lang="ja-JP" altLang="en-US" b="1" dirty="0"/>
              <a:t>眼の誕生</a:t>
            </a:r>
            <a:r>
              <a:rPr lang="ja-JP" altLang="en-US" dirty="0"/>
              <a:t>が</a:t>
            </a:r>
            <a:r>
              <a:rPr lang="ja-JP" altLang="en-US" dirty="0" smtClean="0"/>
              <a:t>あった。</a:t>
            </a:r>
            <a:r>
              <a:rPr lang="ja-JP" altLang="en-US" dirty="0"/>
              <a:t>今度は眼を持った機械のカンブリア爆発が</a:t>
            </a:r>
            <a:r>
              <a:rPr lang="ja-JP" altLang="en-US" dirty="0" smtClean="0"/>
              <a:t>発生</a:t>
            </a:r>
            <a:endParaRPr lang="ja-JP" altLang="en-US" dirty="0"/>
          </a:p>
          <a:p>
            <a:r>
              <a:rPr lang="ja-JP" altLang="en-US" dirty="0" smtClean="0"/>
              <a:t>人間</a:t>
            </a:r>
            <a:r>
              <a:rPr lang="ja-JP" altLang="en-US" dirty="0"/>
              <a:t>は</a:t>
            </a:r>
            <a:r>
              <a:rPr lang="ja-JP" altLang="en-US" b="1" dirty="0"/>
              <a:t>パターンの空間処理</a:t>
            </a:r>
            <a:r>
              <a:rPr lang="ja-JP" altLang="en-US" dirty="0"/>
              <a:t>を行っている。一秒後を予測して行動できる</a:t>
            </a:r>
            <a:r>
              <a:rPr lang="ja-JP" altLang="en-US" dirty="0" smtClean="0"/>
              <a:t>。</a:t>
            </a:r>
            <a:endParaRPr lang="en-US" altLang="ja-JP" dirty="0" smtClean="0"/>
          </a:p>
          <a:p>
            <a:r>
              <a:rPr lang="ja-JP" altLang="en-US" dirty="0" smtClean="0"/>
              <a:t>コスト</a:t>
            </a:r>
            <a:r>
              <a:rPr lang="ja-JP" altLang="en-US" dirty="0"/>
              <a:t>のかかる作業は機械が置き換われる。「</a:t>
            </a:r>
            <a:r>
              <a:rPr lang="ja-JP" altLang="en-US" b="1" dirty="0"/>
              <a:t>家のホテル化</a:t>
            </a:r>
            <a:r>
              <a:rPr lang="ja-JP" altLang="en-US" dirty="0"/>
              <a:t>」がかたづけロボットの出現で</a:t>
            </a:r>
            <a:r>
              <a:rPr lang="ja-JP" altLang="en-US" dirty="0" smtClean="0"/>
              <a:t>可能</a:t>
            </a:r>
            <a:endParaRPr lang="ja-JP" altLang="en-US" dirty="0"/>
          </a:p>
        </p:txBody>
      </p:sp>
    </p:spTree>
    <p:extLst>
      <p:ext uri="{BB962C8B-B14F-4D97-AF65-F5344CB8AC3E}">
        <p14:creationId xmlns:p14="http://schemas.microsoft.com/office/powerpoint/2010/main" val="227006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「知能」と「生命」は別</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知能</a:t>
            </a:r>
            <a:r>
              <a:rPr lang="ja-JP" altLang="en-US" dirty="0"/>
              <a:t>に</a:t>
            </a:r>
            <a:r>
              <a:rPr lang="ja-JP" altLang="en-US" dirty="0" smtClean="0"/>
              <a:t>は人間が目的</a:t>
            </a:r>
            <a:r>
              <a:rPr lang="ja-JP" altLang="en-US" dirty="0"/>
              <a:t>を与えなければならない</a:t>
            </a:r>
            <a:r>
              <a:rPr lang="ja-JP" altLang="en-US" dirty="0" smtClean="0"/>
              <a:t>。</a:t>
            </a:r>
            <a:endParaRPr lang="en-US" altLang="ja-JP" dirty="0" smtClean="0"/>
          </a:p>
          <a:p>
            <a:r>
              <a:rPr lang="ja-JP" altLang="en-US" dirty="0" smtClean="0"/>
              <a:t>生命</a:t>
            </a:r>
            <a:r>
              <a:rPr lang="ja-JP" altLang="en-US" dirty="0"/>
              <a:t>は目的を持つ。進化の過程で生き残った</a:t>
            </a:r>
            <a:r>
              <a:rPr lang="ja-JP" altLang="en-US" dirty="0" smtClean="0"/>
              <a:t>もの</a:t>
            </a:r>
            <a:endParaRPr lang="en-US" altLang="ja-JP" dirty="0" smtClean="0"/>
          </a:p>
          <a:p>
            <a:r>
              <a:rPr lang="ja-JP" altLang="en-US" dirty="0" smtClean="0"/>
              <a:t>人間</a:t>
            </a:r>
            <a:r>
              <a:rPr lang="ja-JP" altLang="en-US" dirty="0"/>
              <a:t>の生命から知能を除くと何が残るか。社会性？どういう価値基準</a:t>
            </a:r>
            <a:r>
              <a:rPr lang="ja-JP" altLang="en-US" dirty="0" err="1" smtClean="0"/>
              <a:t>？。</a:t>
            </a:r>
            <a:r>
              <a:rPr lang="ja-JP" altLang="en-US" dirty="0"/>
              <a:t>人工知能は政治はできない</a:t>
            </a:r>
            <a:r>
              <a:rPr lang="ja-JP" altLang="en-US" dirty="0" smtClean="0"/>
              <a:t>。</a:t>
            </a:r>
            <a:endParaRPr lang="en-US" altLang="ja-JP" dirty="0" smtClean="0"/>
          </a:p>
          <a:p>
            <a:r>
              <a:rPr lang="ja-JP" altLang="en-US" dirty="0" smtClean="0"/>
              <a:t>自動</a:t>
            </a:r>
            <a:r>
              <a:rPr lang="ja-JP" altLang="en-US" dirty="0"/>
              <a:t>翻訳が可能になれば、日本文化と日本語の</a:t>
            </a:r>
            <a:r>
              <a:rPr lang="ja-JP" altLang="en-US" dirty="0" smtClean="0"/>
              <a:t>セットは崩壊する。</a:t>
            </a:r>
            <a:endParaRPr lang="ja-JP" altLang="en-US" dirty="0"/>
          </a:p>
          <a:p>
            <a:r>
              <a:rPr lang="ja-JP" altLang="en-US" dirty="0"/>
              <a:t>自動運転になると、スピード制限が不要になる。どこでバランスさせるかが難しいが、人間が決めなければならない</a:t>
            </a:r>
            <a:r>
              <a:rPr lang="ja-JP" altLang="en-US" dirty="0" smtClean="0"/>
              <a:t>。</a:t>
            </a:r>
            <a:endParaRPr lang="ja-JP" altLang="en-US" dirty="0"/>
          </a:p>
        </p:txBody>
      </p:sp>
    </p:spTree>
    <p:extLst>
      <p:ext uri="{BB962C8B-B14F-4D97-AF65-F5344CB8AC3E}">
        <p14:creationId xmlns:p14="http://schemas.microsoft.com/office/powerpoint/2010/main" val="4704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感情と意識</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臭覚や</a:t>
            </a:r>
            <a:r>
              <a:rPr lang="ja-JP" altLang="en-US" dirty="0"/>
              <a:t>味覚はセンサーがあれば感知できるから情報量は</a:t>
            </a:r>
            <a:r>
              <a:rPr lang="ja-JP" altLang="en-US" dirty="0" smtClean="0"/>
              <a:t>少ない</a:t>
            </a:r>
            <a:endParaRPr lang="en-US" altLang="ja-JP" dirty="0" smtClean="0"/>
          </a:p>
          <a:p>
            <a:r>
              <a:rPr lang="ja-JP" altLang="en-US" dirty="0" smtClean="0"/>
              <a:t>視覚、聴覚は</a:t>
            </a:r>
            <a:r>
              <a:rPr lang="ja-JP" altLang="en-US" dirty="0"/>
              <a:t>波であり情報量が多い</a:t>
            </a:r>
            <a:r>
              <a:rPr lang="ja-JP" altLang="en-US" dirty="0" smtClean="0"/>
              <a:t>。</a:t>
            </a:r>
            <a:endParaRPr lang="en-US" altLang="ja-JP" dirty="0" smtClean="0"/>
          </a:p>
          <a:p>
            <a:r>
              <a:rPr lang="ja-JP" altLang="en-US" dirty="0" smtClean="0"/>
              <a:t>「</a:t>
            </a:r>
            <a:r>
              <a:rPr lang="ja-JP" altLang="en-US" dirty="0"/>
              <a:t>感情」は進化の過程</a:t>
            </a:r>
            <a:r>
              <a:rPr lang="ja-JP" altLang="en-US" dirty="0" smtClean="0"/>
              <a:t>で発生</a:t>
            </a:r>
            <a:endParaRPr lang="en-US" altLang="ja-JP" dirty="0" smtClean="0"/>
          </a:p>
          <a:p>
            <a:r>
              <a:rPr lang="ja-JP" altLang="en-US" dirty="0" smtClean="0"/>
              <a:t>「</a:t>
            </a:r>
            <a:r>
              <a:rPr lang="ja-JP" altLang="en-US" dirty="0"/>
              <a:t>意識」は時間方向に自己を抽象化できる過程で生まれたものとする仮説、外界をシミュレーションするときに自己をその中に入れて抽象化する過程で発生したとする仮説等が</a:t>
            </a:r>
            <a:r>
              <a:rPr lang="ja-JP" altLang="en-US" dirty="0" smtClean="0"/>
              <a:t>ある</a:t>
            </a:r>
            <a:endParaRPr lang="en-US" altLang="ja-JP" dirty="0" smtClean="0"/>
          </a:p>
          <a:p>
            <a:r>
              <a:rPr lang="ja-JP" altLang="en-US" dirty="0" smtClean="0"/>
              <a:t>金融</a:t>
            </a:r>
            <a:r>
              <a:rPr lang="ja-JP" altLang="en-US" dirty="0"/>
              <a:t>は眼を使わないのでデープラーニングとは関係が薄い。</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1937353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smtClean="0"/>
              <a:t>データ</a:t>
            </a:r>
            <a:r>
              <a:rPr lang="ja-JP" altLang="en-US" b="1" dirty="0"/>
              <a:t>の</a:t>
            </a:r>
            <a:r>
              <a:rPr lang="ja-JP" altLang="en-US" b="1" dirty="0" smtClean="0"/>
              <a:t>集積</a:t>
            </a:r>
            <a:r>
              <a:rPr lang="en-US" altLang="ja-JP" b="1" dirty="0" smtClean="0"/>
              <a:t/>
            </a:r>
            <a:br>
              <a:rPr lang="en-US" altLang="ja-JP" b="1" dirty="0" smtClean="0"/>
            </a:br>
            <a:r>
              <a:rPr lang="ja-JP" altLang="en-US" sz="3600" b="1" dirty="0" smtClean="0"/>
              <a:t>～人工</a:t>
            </a:r>
            <a:r>
              <a:rPr lang="ja-JP" altLang="en-US" sz="3600" b="1" dirty="0"/>
              <a:t>知能のこれからの</a:t>
            </a:r>
            <a:r>
              <a:rPr lang="ja-JP" altLang="en-US" sz="3600" b="1" dirty="0" smtClean="0"/>
              <a:t>制約～</a:t>
            </a:r>
            <a:endParaRPr kumimoji="1" lang="ja-JP" altLang="en-US" sz="3600" dirty="0"/>
          </a:p>
        </p:txBody>
      </p:sp>
      <p:sp>
        <p:nvSpPr>
          <p:cNvPr id="3" name="コンテンツ プレースホルダー 2"/>
          <p:cNvSpPr>
            <a:spLocks noGrp="1"/>
          </p:cNvSpPr>
          <p:nvPr>
            <p:ph idx="1"/>
          </p:nvPr>
        </p:nvSpPr>
        <p:spPr/>
        <p:txBody>
          <a:bodyPr>
            <a:normAutofit/>
          </a:bodyPr>
          <a:lstStyle/>
          <a:p>
            <a:r>
              <a:rPr lang="en-US" altLang="ja-JP" dirty="0" smtClean="0"/>
              <a:t>1000</a:t>
            </a:r>
            <a:r>
              <a:rPr lang="ja-JP" altLang="en-US" dirty="0"/>
              <a:t>万のラベル付きのデータを集めれば人間と同じ</a:t>
            </a:r>
            <a:r>
              <a:rPr lang="ja-JP" altLang="en-US" dirty="0" smtClean="0"/>
              <a:t>レベル、学習</a:t>
            </a:r>
            <a:r>
              <a:rPr lang="ja-JP" altLang="en-US" dirty="0"/>
              <a:t>工場である。このデータ集めがボトルネックになる</a:t>
            </a:r>
            <a:r>
              <a:rPr lang="ja-JP" altLang="en-US" dirty="0" smtClean="0"/>
              <a:t>。</a:t>
            </a:r>
            <a:endParaRPr lang="en-US" altLang="ja-JP" dirty="0" smtClean="0"/>
          </a:p>
          <a:p>
            <a:r>
              <a:rPr lang="ja-JP" altLang="en-US" dirty="0" smtClean="0"/>
              <a:t>子供</a:t>
            </a:r>
            <a:r>
              <a:rPr lang="ja-JP" altLang="en-US" dirty="0"/>
              <a:t>はデータがないので冒険をして学んでいく。ロボットも同じで、最初は冒険をするが徐々に学習効果が出てくる。</a:t>
            </a:r>
            <a:r>
              <a:rPr lang="ja-JP" altLang="en-US" dirty="0">
                <a:solidFill>
                  <a:srgbClr val="FF0000"/>
                </a:solidFill>
              </a:rPr>
              <a:t>人間は「</a:t>
            </a:r>
            <a:r>
              <a:rPr lang="ja-JP" altLang="en-US" b="1" dirty="0">
                <a:solidFill>
                  <a:srgbClr val="FF0000"/>
                </a:solidFill>
              </a:rPr>
              <a:t>進化による作り込み</a:t>
            </a:r>
            <a:r>
              <a:rPr lang="ja-JP" altLang="en-US" dirty="0">
                <a:solidFill>
                  <a:srgbClr val="FF0000"/>
                </a:solidFill>
              </a:rPr>
              <a:t>」だからＡＩとは別である</a:t>
            </a:r>
            <a:r>
              <a:rPr lang="ja-JP" altLang="en-US" dirty="0"/>
              <a:t>。</a:t>
            </a:r>
          </a:p>
          <a:p>
            <a:r>
              <a:rPr lang="ja-JP" altLang="en-US" i="1" dirty="0"/>
              <a:t>なお、人間の認識は、</a:t>
            </a:r>
            <a:r>
              <a:rPr lang="ja-JP" altLang="en-US" b="1" i="1" dirty="0"/>
              <a:t>錯覚</a:t>
            </a:r>
            <a:r>
              <a:rPr lang="ja-JP" altLang="en-US" i="1" dirty="0"/>
              <a:t>のコーナーでも紹介したように、人間に都合よくできている。自動運転車は人間の目と同じでよいのか、あるいは別のセンサーを多用したシステムにするのか、多分後者であろうから、道路側からも多くの信号を発信する必要があるのではないだろうか。自動運転車は一種の</a:t>
            </a:r>
            <a:r>
              <a:rPr lang="ja-JP" altLang="en-US" b="1" i="1" dirty="0"/>
              <a:t>サイボーグ</a:t>
            </a:r>
            <a:r>
              <a:rPr lang="ja-JP" altLang="en-US" i="1" dirty="0"/>
              <a:t>になるのであろう。</a:t>
            </a:r>
          </a:p>
          <a:p>
            <a:endParaRPr kumimoji="1" lang="ja-JP" altLang="en-US" dirty="0"/>
          </a:p>
        </p:txBody>
      </p:sp>
    </p:spTree>
    <p:extLst>
      <p:ext uri="{BB962C8B-B14F-4D97-AF65-F5344CB8AC3E}">
        <p14:creationId xmlns:p14="http://schemas.microsoft.com/office/powerpoint/2010/main" val="2388359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自動運転車とＡＩ</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トヨタ</a:t>
            </a:r>
            <a:r>
              <a:rPr lang="ja-JP" altLang="en-US" dirty="0"/>
              <a:t>はシリコンバレーの</a:t>
            </a:r>
            <a:r>
              <a:rPr lang="en-US" altLang="ja-JP" dirty="0"/>
              <a:t>1000</a:t>
            </a:r>
            <a:r>
              <a:rPr lang="ja-JP" altLang="en-US" dirty="0"/>
              <a:t>億</a:t>
            </a:r>
            <a:r>
              <a:rPr lang="ja-JP" altLang="en-US" dirty="0" smtClean="0"/>
              <a:t>投資</a:t>
            </a:r>
            <a:endParaRPr lang="en-US" altLang="ja-JP" dirty="0" smtClean="0"/>
          </a:p>
          <a:p>
            <a:r>
              <a:rPr lang="ja-JP" altLang="en-US" dirty="0" smtClean="0"/>
              <a:t>自動</a:t>
            </a:r>
            <a:r>
              <a:rPr lang="ja-JP" altLang="en-US" dirty="0"/>
              <a:t>運転開発に、世界中で収集している</a:t>
            </a:r>
            <a:r>
              <a:rPr lang="en-US" altLang="ja-JP" dirty="0" err="1"/>
              <a:t>uber</a:t>
            </a:r>
            <a:r>
              <a:rPr lang="ja-JP" altLang="en-US" dirty="0"/>
              <a:t>や</a:t>
            </a:r>
            <a:r>
              <a:rPr lang="en-US" altLang="ja-JP" dirty="0"/>
              <a:t>Google</a:t>
            </a:r>
            <a:r>
              <a:rPr lang="ja-JP" altLang="en-US" dirty="0"/>
              <a:t>のデータは金の</a:t>
            </a:r>
            <a:r>
              <a:rPr lang="ja-JP" altLang="en-US" dirty="0" smtClean="0"/>
              <a:t>宝。自動</a:t>
            </a:r>
            <a:r>
              <a:rPr lang="ja-JP" altLang="en-US" dirty="0"/>
              <a:t>運転車がもつ認識力の開発には、車を運転するということのデータを収集することが</a:t>
            </a:r>
            <a:r>
              <a:rPr lang="ja-JP" altLang="en-US" dirty="0" smtClean="0"/>
              <a:t>必要、</a:t>
            </a:r>
            <a:r>
              <a:rPr lang="ja-JP" altLang="en-US" dirty="0"/>
              <a:t>それがコスト等を含め制約と</a:t>
            </a:r>
            <a:r>
              <a:rPr lang="ja-JP" altLang="en-US" dirty="0" smtClean="0"/>
              <a:t>なる。</a:t>
            </a:r>
            <a:endParaRPr lang="ja-JP" altLang="en-US" dirty="0"/>
          </a:p>
          <a:p>
            <a:r>
              <a:rPr lang="ja-JP" altLang="en-US" b="1" dirty="0"/>
              <a:t>このことに気が付いているトヨタとは異なり、日本のタクシー業界は、トヨタが</a:t>
            </a:r>
            <a:r>
              <a:rPr lang="en-US" altLang="ja-JP" b="1" dirty="0"/>
              <a:t>Uber</a:t>
            </a:r>
            <a:r>
              <a:rPr lang="ja-JP" altLang="en-US" b="1" dirty="0"/>
              <a:t>に出資したことに過剰反応をした</a:t>
            </a:r>
            <a:r>
              <a:rPr lang="ja-JP" altLang="en-US" b="1" dirty="0" smtClean="0"/>
              <a:t>。日本</a:t>
            </a:r>
            <a:r>
              <a:rPr lang="ja-JP" altLang="en-US" b="1" dirty="0"/>
              <a:t>のみならず世界のタクシー業界は自らが毎日関与しているデータが、自動運転車の認識システム開発には宝の山であることがわかって</a:t>
            </a:r>
            <a:r>
              <a:rPr lang="ja-JP" altLang="en-US" b="1" dirty="0" smtClean="0"/>
              <a:t>いない。</a:t>
            </a:r>
            <a:endParaRPr lang="ja-JP" altLang="en-US" dirty="0"/>
          </a:p>
          <a:p>
            <a:endParaRPr kumimoji="1" lang="ja-JP" altLang="en-US" dirty="0"/>
          </a:p>
        </p:txBody>
      </p:sp>
    </p:spTree>
    <p:extLst>
      <p:ext uri="{BB962C8B-B14F-4D97-AF65-F5344CB8AC3E}">
        <p14:creationId xmlns:p14="http://schemas.microsoft.com/office/powerpoint/2010/main" val="91897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a:t>知覚と認知のメカニズムの解明</a:t>
            </a:r>
            <a:r>
              <a:rPr lang="ja-JP" altLang="ja-JP" b="1" dirty="0" smtClean="0"/>
              <a:t>と</a:t>
            </a:r>
            <a:r>
              <a:rPr lang="en-US" altLang="ja-JP" b="1" dirty="0" smtClean="0"/>
              <a:t/>
            </a:r>
            <a:br>
              <a:rPr lang="en-US" altLang="ja-JP" b="1" dirty="0" smtClean="0"/>
            </a:br>
            <a:r>
              <a:rPr lang="ja-JP" altLang="ja-JP" b="1" dirty="0" smtClean="0"/>
              <a:t>観</a:t>
            </a:r>
            <a:r>
              <a:rPr lang="ja-JP" altLang="ja-JP" b="1" dirty="0"/>
              <a:t>光学</a:t>
            </a:r>
            <a:r>
              <a:rPr lang="ja-JP" altLang="ja-JP" b="1" dirty="0" smtClean="0"/>
              <a:t>研究</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観光</a:t>
            </a:r>
            <a:r>
              <a:rPr lang="ja-JP" altLang="ja-JP" dirty="0"/>
              <a:t>対象は人間の認識が作り出すものという理解に立てば、視覚等のメカニズムが数式レベルで解明されるようになればなるほど、視覚等を効率的に活用した観光資源や街づくりが可能となる。</a:t>
            </a:r>
          </a:p>
          <a:p>
            <a:r>
              <a:rPr lang="ja-JP" altLang="ja-JP" dirty="0"/>
              <a:t>視覚メカニズム、錯覚メカニズムの活用が当たり前になることから、錯覚観光が非日常ではなくなる。全国各地では、偶然に形成された「おばけ坂</a:t>
            </a:r>
            <a:r>
              <a:rPr lang="ja-JP" altLang="ja-JP" dirty="0" smtClean="0"/>
              <a:t>」が</a:t>
            </a:r>
            <a:r>
              <a:rPr lang="ja-JP" altLang="ja-JP" dirty="0"/>
              <a:t>観光資源化されている。それどころか今後は、都市景観でも錯覚メカニズムを織り込んだ「都市錯視</a:t>
            </a:r>
            <a:r>
              <a:rPr lang="ja-JP" altLang="ja-JP" dirty="0" smtClean="0"/>
              <a:t>」が</a:t>
            </a:r>
            <a:r>
              <a:rPr lang="ja-JP" altLang="ja-JP" dirty="0"/>
              <a:t>人工的に生み出されるであろう</a:t>
            </a:r>
            <a:r>
              <a:rPr lang="ja-JP" altLang="ja-JP" dirty="0" smtClean="0"/>
              <a:t>。</a:t>
            </a:r>
            <a:endParaRPr lang="ja-JP" altLang="ja-JP" dirty="0"/>
          </a:p>
        </p:txBody>
      </p:sp>
    </p:spTree>
    <p:extLst>
      <p:ext uri="{BB962C8B-B14F-4D97-AF65-F5344CB8AC3E}">
        <p14:creationId xmlns:p14="http://schemas.microsoft.com/office/powerpoint/2010/main" val="3498772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お化け坂</a:t>
            </a:r>
            <a:endParaRPr kumimoji="1" lang="ja-JP" altLang="en-US" dirty="0"/>
          </a:p>
        </p:txBody>
      </p:sp>
      <p:pic>
        <p:nvPicPr>
          <p:cNvPr id="4" name="図 3"/>
          <p:cNvPicPr>
            <a:picLocks noChangeAspect="1"/>
          </p:cNvPicPr>
          <p:nvPr/>
        </p:nvPicPr>
        <p:blipFill rotWithShape="1">
          <a:blip r:embed="rId3"/>
          <a:srcRect l="23844" t="13842" r="45499" b="49824"/>
          <a:stretch/>
        </p:blipFill>
        <p:spPr>
          <a:xfrm>
            <a:off x="1775520" y="1916832"/>
            <a:ext cx="4536504" cy="3024336"/>
          </a:xfrm>
          <a:prstGeom prst="rect">
            <a:avLst/>
          </a:prstGeom>
        </p:spPr>
      </p:pic>
      <p:sp>
        <p:nvSpPr>
          <p:cNvPr id="5" name="正方形/長方形 4"/>
          <p:cNvSpPr/>
          <p:nvPr/>
        </p:nvSpPr>
        <p:spPr>
          <a:xfrm>
            <a:off x="2207568" y="5363924"/>
            <a:ext cx="3164200" cy="369332"/>
          </a:xfrm>
          <a:prstGeom prst="rect">
            <a:avLst/>
          </a:prstGeom>
        </p:spPr>
        <p:txBody>
          <a:bodyPr wrap="square">
            <a:spAutoFit/>
          </a:bodyPr>
          <a:lstStyle/>
          <a:p>
            <a:r>
              <a:rPr lang="en-US" altLang="ja-JP" u="sng" dirty="0">
                <a:hlinkClick r:id="rId4"/>
              </a:rPr>
              <a:t>https://youtu.be/vmkaVoLoFEU</a:t>
            </a:r>
            <a:endParaRPr lang="ja-JP" altLang="ja-JP" dirty="0"/>
          </a:p>
        </p:txBody>
      </p:sp>
      <p:pic>
        <p:nvPicPr>
          <p:cNvPr id="1026" name="Picture 2" descr="https://encrypted-tbn2.gstatic.com/images?q=tbn:ANd9GcQFbkp4pG5yNjFAVcdy_Nv5u9lf7Pq4Bb8M8OqW_WQJJiUeFN3N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4" y="2420888"/>
            <a:ext cx="5143248" cy="385743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991562" y="1835532"/>
            <a:ext cx="3064878" cy="923330"/>
          </a:xfrm>
          <a:prstGeom prst="rect">
            <a:avLst/>
          </a:prstGeom>
        </p:spPr>
        <p:txBody>
          <a:bodyPr wrap="none">
            <a:spAutoFit/>
          </a:bodyPr>
          <a:lstStyle/>
          <a:p>
            <a:r>
              <a:rPr lang="ja-JP" altLang="en-US" dirty="0">
                <a:hlinkClick r:id="rId6"/>
              </a:rPr>
              <a:t>https://youtu.be/UXfsZy5Ru_8</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1990514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ja-JP" dirty="0"/>
              <a:t>都市錯視</a:t>
            </a:r>
            <a:endParaRPr kumimoji="1" lang="ja-JP" altLang="en-US" dirty="0"/>
          </a:p>
        </p:txBody>
      </p:sp>
      <p:pic>
        <p:nvPicPr>
          <p:cNvPr id="2054" name="Picture 6" descr="http://www.araiweb.matrix.jp/VisionScience/BuildingIllu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268760"/>
            <a:ext cx="4176464" cy="313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raiweb.matrix.jp/VisionScience/BuildingIl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628801"/>
            <a:ext cx="441918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raiweb.matrix.jp/VisionScience/Osak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4725144"/>
            <a:ext cx="2915816" cy="202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13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個性の発揮、刺激と絵画</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絵画ビジネスは、レオナルド・ダ・ヴィンチやミケランジェロのような画家彫刻家がまだ『業者』扱いしかされていなかった</a:t>
            </a:r>
            <a:r>
              <a:rPr lang="ja-JP" altLang="ja-JP" dirty="0" smtClean="0"/>
              <a:t>ルネッサンス</a:t>
            </a:r>
            <a:r>
              <a:rPr lang="ja-JP" altLang="en-US" dirty="0" smtClean="0"/>
              <a:t>時代</a:t>
            </a:r>
            <a:endParaRPr lang="en-US" altLang="ja-JP" dirty="0" smtClean="0"/>
          </a:p>
          <a:p>
            <a:r>
              <a:rPr lang="ja-JP" altLang="ja-JP" dirty="0" smtClean="0"/>
              <a:t>画商</a:t>
            </a:r>
            <a:r>
              <a:rPr lang="ja-JP" altLang="ja-JP" dirty="0"/>
              <a:t>という新ビジネスを生んだ宗教改革</a:t>
            </a:r>
            <a:r>
              <a:rPr lang="ja-JP" altLang="ja-JP" dirty="0" smtClean="0"/>
              <a:t>を</a:t>
            </a:r>
            <a:r>
              <a:rPr lang="ja-JP" altLang="en-US" dirty="0" smtClean="0"/>
              <a:t>経過</a:t>
            </a:r>
            <a:endParaRPr lang="en-US" altLang="ja-JP" dirty="0" smtClean="0"/>
          </a:p>
          <a:p>
            <a:r>
              <a:rPr lang="ja-JP" altLang="ja-JP" dirty="0" smtClean="0"/>
              <a:t>美術館</a:t>
            </a:r>
            <a:r>
              <a:rPr lang="ja-JP" altLang="ja-JP" dirty="0"/>
              <a:t>が誕生するフランス革命までの</a:t>
            </a:r>
            <a:r>
              <a:rPr lang="ja-JP" altLang="ja-JP" dirty="0" smtClean="0"/>
              <a:t>道のり</a:t>
            </a:r>
            <a:r>
              <a:rPr lang="ja-JP" altLang="en-US" dirty="0" smtClean="0"/>
              <a:t>をあゆみ、</a:t>
            </a:r>
            <a:r>
              <a:rPr lang="ja-JP" altLang="ja-JP" dirty="0" smtClean="0"/>
              <a:t>印象派</a:t>
            </a:r>
            <a:r>
              <a:rPr lang="ja-JP" altLang="ja-JP" dirty="0"/>
              <a:t>の登場による絵画</a:t>
            </a:r>
            <a:r>
              <a:rPr lang="ja-JP" altLang="ja-JP" dirty="0" smtClean="0"/>
              <a:t>バブル</a:t>
            </a:r>
            <a:r>
              <a:rPr lang="ja-JP" altLang="en-US" dirty="0" smtClean="0"/>
              <a:t>が発生</a:t>
            </a:r>
            <a:endParaRPr lang="en-US" altLang="ja-JP" dirty="0" smtClean="0"/>
          </a:p>
          <a:p>
            <a:r>
              <a:rPr lang="ja-JP" altLang="ja-JP" dirty="0" smtClean="0"/>
              <a:t>近代</a:t>
            </a:r>
            <a:r>
              <a:rPr lang="ja-JP" altLang="ja-JP" dirty="0"/>
              <a:t>絵画は写真に対抗して写実描写を放棄した</a:t>
            </a:r>
            <a:r>
              <a:rPr lang="ja-JP" altLang="ja-JP" dirty="0" smtClean="0"/>
              <a:t>。</a:t>
            </a:r>
            <a:r>
              <a:rPr lang="ja-JP" altLang="en-US" dirty="0" smtClean="0"/>
              <a:t>写真発生</a:t>
            </a:r>
            <a:r>
              <a:rPr lang="ja-JP" altLang="ja-JP" dirty="0" smtClean="0"/>
              <a:t>時</a:t>
            </a:r>
            <a:r>
              <a:rPr lang="ja-JP" altLang="ja-JP" dirty="0"/>
              <a:t>の画家たち</a:t>
            </a:r>
            <a:r>
              <a:rPr lang="ja-JP" altLang="ja-JP" dirty="0" smtClean="0"/>
              <a:t>の危機感</a:t>
            </a:r>
            <a:r>
              <a:rPr lang="ja-JP" altLang="ja-JP" dirty="0"/>
              <a:t>は想像を上回るものがあり、ピカソの時代に至ってなお真剣であった。印象派は「手」の痕跡の強調、後期印象派は「個性」の強調、二十世紀絵画の特色</a:t>
            </a:r>
            <a:r>
              <a:rPr lang="ja-JP" altLang="ja-JP" dirty="0" smtClean="0"/>
              <a:t>は芸術的</a:t>
            </a:r>
            <a:r>
              <a:rPr lang="ja-JP" altLang="ja-JP" dirty="0"/>
              <a:t>な主義</a:t>
            </a:r>
            <a:r>
              <a:rPr lang="ja-JP" altLang="ja-JP" dirty="0" smtClean="0"/>
              <a:t>主張</a:t>
            </a:r>
            <a:r>
              <a:rPr lang="ja-JP" altLang="en-US" dirty="0" smtClean="0"/>
              <a:t>（イズム）</a:t>
            </a:r>
            <a:endParaRPr lang="ja-JP" altLang="ja-JP" dirty="0"/>
          </a:p>
          <a:p>
            <a:r>
              <a:rPr lang="ja-JP" altLang="en-US" dirty="0" smtClean="0"/>
              <a:t>参考</a:t>
            </a:r>
            <a:r>
              <a:rPr lang="ja-JP" altLang="ja-JP" dirty="0" smtClean="0"/>
              <a:t>『</a:t>
            </a:r>
            <a:r>
              <a:rPr lang="ja-JP" altLang="ja-JP" dirty="0"/>
              <a:t>ピカソは本当に偉いのか？』西岡文彦　新潮新書　</a:t>
            </a:r>
            <a:r>
              <a:rPr lang="en-US" altLang="ja-JP" dirty="0"/>
              <a:t>2012</a:t>
            </a:r>
            <a:r>
              <a:rPr lang="ja-JP" altLang="ja-JP" dirty="0"/>
              <a:t>年</a:t>
            </a:r>
          </a:p>
          <a:p>
            <a:endParaRPr kumimoji="1" lang="ja-JP" altLang="en-US" dirty="0"/>
          </a:p>
        </p:txBody>
      </p:sp>
    </p:spTree>
    <p:extLst>
      <p:ext uri="{BB962C8B-B14F-4D97-AF65-F5344CB8AC3E}">
        <p14:creationId xmlns:p14="http://schemas.microsoft.com/office/powerpoint/2010/main" val="2303229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652"/>
          </a:xfrm>
          <a:ln>
            <a:solidFill>
              <a:schemeClr val="accent1"/>
            </a:solidFill>
          </a:ln>
        </p:spPr>
        <p:txBody>
          <a:bodyPr/>
          <a:lstStyle/>
          <a:p>
            <a:pPr algn="ctr"/>
            <a:r>
              <a:rPr kumimoji="1" lang="ja-JP" altLang="en-US" dirty="0" smtClean="0"/>
              <a:t>贋作も話題になれば、本物を超える</a:t>
            </a:r>
            <a:endParaRPr kumimoji="1" lang="ja-JP" altLang="en-US" dirty="0"/>
          </a:p>
        </p:txBody>
      </p:sp>
      <p:sp>
        <p:nvSpPr>
          <p:cNvPr id="3" name="コンテンツ プレースホルダー 2"/>
          <p:cNvSpPr>
            <a:spLocks noGrp="1"/>
          </p:cNvSpPr>
          <p:nvPr>
            <p:ph idx="1"/>
          </p:nvPr>
        </p:nvSpPr>
        <p:spPr>
          <a:xfrm>
            <a:off x="838200" y="1825625"/>
            <a:ext cx="10515600" cy="4549296"/>
          </a:xfrm>
        </p:spPr>
        <p:txBody>
          <a:bodyPr>
            <a:normAutofit/>
          </a:bodyPr>
          <a:lstStyle/>
          <a:p>
            <a:r>
              <a:rPr lang="ja-JP" altLang="ja-JP" dirty="0"/>
              <a:t>ピカソは制作した作品の数が多い</a:t>
            </a:r>
            <a:r>
              <a:rPr lang="ja-JP" altLang="ja-JP" dirty="0" smtClean="0"/>
              <a:t>。</a:t>
            </a:r>
            <a:endParaRPr lang="en-US" altLang="ja-JP" dirty="0" smtClean="0"/>
          </a:p>
          <a:p>
            <a:r>
              <a:rPr lang="ja-JP" altLang="ja-JP" dirty="0" smtClean="0"/>
              <a:t>油絵</a:t>
            </a:r>
            <a:r>
              <a:rPr lang="ja-JP" altLang="ja-JP" dirty="0"/>
              <a:t>は約</a:t>
            </a:r>
            <a:r>
              <a:rPr lang="en-US" altLang="ja-JP" dirty="0"/>
              <a:t>13000</a:t>
            </a:r>
            <a:r>
              <a:rPr lang="ja-JP" altLang="ja-JP" dirty="0"/>
              <a:t>点、版画や素描や陶芸などは</a:t>
            </a:r>
            <a:r>
              <a:rPr lang="en-US" altLang="ja-JP" dirty="0"/>
              <a:t>13</a:t>
            </a:r>
            <a:r>
              <a:rPr lang="ja-JP" altLang="ja-JP" dirty="0"/>
              <a:t>万点</a:t>
            </a:r>
            <a:r>
              <a:rPr lang="ja-JP" altLang="ja-JP" dirty="0" smtClean="0"/>
              <a:t>以上</a:t>
            </a:r>
            <a:endParaRPr lang="en-US" altLang="ja-JP" dirty="0" smtClean="0"/>
          </a:p>
          <a:p>
            <a:r>
              <a:rPr lang="ja-JP" altLang="ja-JP" dirty="0" smtClean="0"/>
              <a:t>これ</a:t>
            </a:r>
            <a:r>
              <a:rPr lang="ja-JP" altLang="ja-JP" dirty="0"/>
              <a:t>だけ多ければ贋作も多いと予想される</a:t>
            </a:r>
            <a:r>
              <a:rPr lang="ja-JP" altLang="ja-JP" dirty="0" smtClean="0"/>
              <a:t>。</a:t>
            </a:r>
            <a:endParaRPr lang="en-US" altLang="ja-JP" dirty="0" smtClean="0"/>
          </a:p>
          <a:p>
            <a:r>
              <a:rPr lang="ja-JP" altLang="ja-JP" dirty="0" smtClean="0"/>
              <a:t>笑い話</a:t>
            </a:r>
            <a:r>
              <a:rPr lang="ja-JP" altLang="ja-JP" dirty="0"/>
              <a:t>かもしれないが、ピカソの絵を題材に小学生が練習をした作品まで贋作として通用してしまう</a:t>
            </a:r>
            <a:r>
              <a:rPr lang="ja-JP" altLang="ja-JP" dirty="0" smtClean="0"/>
              <a:t>。</a:t>
            </a:r>
            <a:endParaRPr lang="en-US" altLang="ja-JP" dirty="0" smtClean="0"/>
          </a:p>
          <a:p>
            <a:r>
              <a:rPr lang="ja-JP" altLang="ja-JP" dirty="0" smtClean="0"/>
              <a:t>しかし</a:t>
            </a:r>
            <a:r>
              <a:rPr lang="ja-JP" altLang="ja-JP" dirty="0"/>
              <a:t>、画商が作品リストを作成し管理しているから、リストに掲載されていないものは本物とは認められないのであろう</a:t>
            </a:r>
            <a:r>
              <a:rPr lang="ja-JP" altLang="ja-JP" dirty="0" smtClean="0"/>
              <a:t>。</a:t>
            </a:r>
            <a:endParaRPr lang="en-US" altLang="ja-JP" dirty="0" smtClean="0"/>
          </a:p>
          <a:p>
            <a:r>
              <a:rPr lang="ja-JP" altLang="ja-JP" dirty="0" smtClean="0"/>
              <a:t>ピカソ</a:t>
            </a:r>
            <a:r>
              <a:rPr lang="ja-JP" altLang="ja-JP" dirty="0"/>
              <a:t>の贋作の最大のコレクターはピカソ自身だった、という伝説まである。</a:t>
            </a:r>
            <a:endParaRPr kumimoji="1" lang="ja-JP" altLang="en-US" dirty="0"/>
          </a:p>
        </p:txBody>
      </p:sp>
    </p:spTree>
    <p:extLst>
      <p:ext uri="{BB962C8B-B14F-4D97-AF65-F5344CB8AC3E}">
        <p14:creationId xmlns:p14="http://schemas.microsoft.com/office/powerpoint/2010/main" val="266717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ja-JP" b="1" dirty="0" smtClean="0"/>
              <a:t>感性</a:t>
            </a:r>
            <a:endParaRPr kumimoji="1" lang="ja-JP" altLang="en-US" dirty="0"/>
          </a:p>
        </p:txBody>
      </p:sp>
      <p:sp>
        <p:nvSpPr>
          <p:cNvPr id="3" name="コンテンツ プレースホルダー 2"/>
          <p:cNvSpPr>
            <a:spLocks noGrp="1"/>
          </p:cNvSpPr>
          <p:nvPr>
            <p:ph idx="1"/>
          </p:nvPr>
        </p:nvSpPr>
        <p:spPr>
          <a:xfrm>
            <a:off x="345057" y="1825625"/>
            <a:ext cx="11008743" cy="4928858"/>
          </a:xfrm>
        </p:spPr>
        <p:txBody>
          <a:bodyPr>
            <a:normAutofit/>
          </a:bodyPr>
          <a:lstStyle/>
          <a:p>
            <a:r>
              <a:rPr lang="ja-JP" altLang="ja-JP" sz="3600" dirty="0" smtClean="0"/>
              <a:t>人間</a:t>
            </a:r>
            <a:r>
              <a:rPr lang="ja-JP" altLang="ja-JP" sz="3600" dirty="0"/>
              <a:t>の脳は電子回路であり、情報処理をしている。その脳波信号を解析研究した結果、人間の脳波の周波数はほぼ０～３０ヘルツの領域に収まり、その周波数の組み合わせで、その時の気持ちや心理をより正確に把握でき、より深く人間が理解できるようにもなってきている。人によって味の感覚や好きな食べ物は違っているが、美味しいと感じたときに出る脳波は一緒ということが分かってきた結果、食べているときに美味しいと感じているかどうかが分かるようになった</a:t>
            </a:r>
            <a:r>
              <a:rPr lang="ja-JP" altLang="ja-JP" sz="3600" dirty="0" smtClean="0"/>
              <a:t>。</a:t>
            </a:r>
            <a:endParaRPr lang="ja-JP" altLang="ja-JP" sz="3600" dirty="0"/>
          </a:p>
        </p:txBody>
      </p:sp>
    </p:spTree>
    <p:extLst>
      <p:ext uri="{BB962C8B-B14F-4D97-AF65-F5344CB8AC3E}">
        <p14:creationId xmlns:p14="http://schemas.microsoft.com/office/powerpoint/2010/main" val="1048143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0110"/>
            <a:ext cx="10515600" cy="894332"/>
          </a:xfrm>
          <a:ln>
            <a:solidFill>
              <a:schemeClr val="accent1"/>
            </a:solidFill>
          </a:ln>
        </p:spPr>
        <p:txBody>
          <a:bodyPr/>
          <a:lstStyle/>
          <a:p>
            <a:pPr algn="ctr"/>
            <a:r>
              <a:rPr lang="ja-JP" altLang="en-US" dirty="0"/>
              <a:t>デ</a:t>
            </a:r>
            <a:r>
              <a:rPr kumimoji="1" lang="ja-JP" altLang="en-US" dirty="0" smtClean="0"/>
              <a:t>イトン方式</a:t>
            </a:r>
            <a:endParaRPr kumimoji="1" lang="ja-JP" altLang="en-US" dirty="0"/>
          </a:p>
        </p:txBody>
      </p:sp>
      <p:sp>
        <p:nvSpPr>
          <p:cNvPr id="3" name="コンテンツ プレースホルダー 2"/>
          <p:cNvSpPr>
            <a:spLocks noGrp="1"/>
          </p:cNvSpPr>
          <p:nvPr>
            <p:ph idx="1"/>
          </p:nvPr>
        </p:nvSpPr>
        <p:spPr>
          <a:xfrm>
            <a:off x="0" y="994442"/>
            <a:ext cx="12301267" cy="6027460"/>
          </a:xfrm>
        </p:spPr>
        <p:txBody>
          <a:bodyPr>
            <a:noAutofit/>
          </a:bodyPr>
          <a:lstStyle/>
          <a:p>
            <a:r>
              <a:rPr lang="en-US" altLang="ja-JP" sz="3600" dirty="0" smtClean="0"/>
              <a:t>1925</a:t>
            </a:r>
            <a:r>
              <a:rPr lang="ja-JP" altLang="ja-JP" sz="3600" dirty="0" smtClean="0"/>
              <a:t>年テネシー州議会が、州法</a:t>
            </a:r>
            <a:r>
              <a:rPr lang="ja-JP" altLang="en-US" sz="3600" dirty="0" smtClean="0"/>
              <a:t>の</a:t>
            </a:r>
            <a:r>
              <a:rPr lang="ja-JP" altLang="ja-JP" sz="3600" dirty="0" smtClean="0"/>
              <a:t>バトラー法を定め</a:t>
            </a:r>
            <a:r>
              <a:rPr lang="ja-JP" altLang="en-US" sz="3600" dirty="0" smtClean="0"/>
              <a:t>、</a:t>
            </a:r>
            <a:r>
              <a:rPr lang="ja-JP" altLang="ja-JP" sz="3600" dirty="0" smtClean="0"/>
              <a:t>同州デイトンの高校教師が、進化論を教えたとして逮捕、起訴された</a:t>
            </a:r>
            <a:r>
              <a:rPr lang="ja-JP" altLang="en-US" sz="3600" dirty="0" smtClean="0"/>
              <a:t>。</a:t>
            </a:r>
            <a:endParaRPr lang="en-US" altLang="ja-JP" sz="3600" dirty="0" smtClean="0"/>
          </a:p>
          <a:p>
            <a:r>
              <a:rPr lang="ja-JP" altLang="ja-JP" sz="3600" dirty="0" smtClean="0">
                <a:solidFill>
                  <a:srgbClr val="FF0000"/>
                </a:solidFill>
              </a:rPr>
              <a:t>有力者が町を有名にしようとして意図的に裁判を引き起こした</a:t>
            </a:r>
            <a:r>
              <a:rPr lang="ja-JP" altLang="en-US" sz="3600" dirty="0" smtClean="0">
                <a:solidFill>
                  <a:srgbClr val="FF0000"/>
                </a:solidFill>
              </a:rPr>
              <a:t>（写真）</a:t>
            </a:r>
            <a:r>
              <a:rPr lang="ja-JP" altLang="ja-JP" sz="3600" dirty="0" smtClean="0">
                <a:solidFill>
                  <a:srgbClr val="FF0000"/>
                </a:solidFill>
              </a:rPr>
              <a:t>。</a:t>
            </a:r>
            <a:endParaRPr lang="en-US" altLang="ja-JP" sz="3600" dirty="0" smtClean="0">
              <a:solidFill>
                <a:srgbClr val="FF0000"/>
              </a:solidFill>
            </a:endParaRPr>
          </a:p>
          <a:p>
            <a:r>
              <a:rPr lang="ja-JP" altLang="ja-JP" sz="3600" dirty="0" smtClean="0"/>
              <a:t>罰金</a:t>
            </a:r>
            <a:r>
              <a:rPr lang="en-US" altLang="ja-JP" sz="3600" dirty="0"/>
              <a:t>100</a:t>
            </a:r>
            <a:r>
              <a:rPr lang="ja-JP" altLang="ja-JP" sz="3600" dirty="0"/>
              <a:t>ドルの有罪</a:t>
            </a:r>
            <a:r>
              <a:rPr lang="ja-JP" altLang="ja-JP" sz="3600" dirty="0" smtClean="0"/>
              <a:t>判決</a:t>
            </a:r>
            <a:r>
              <a:rPr lang="ja-JP" altLang="en-US" sz="3600" dirty="0" smtClean="0"/>
              <a:t>、</a:t>
            </a:r>
            <a:r>
              <a:rPr lang="ja-JP" altLang="ja-JP" sz="3600" dirty="0" smtClean="0"/>
              <a:t>法</a:t>
            </a:r>
            <a:r>
              <a:rPr lang="ja-JP" altLang="ja-JP" sz="3600" dirty="0"/>
              <a:t>手続き上の問題</a:t>
            </a:r>
            <a:r>
              <a:rPr lang="ja-JP" altLang="ja-JP" sz="3600" dirty="0" smtClean="0"/>
              <a:t>から事実上無効</a:t>
            </a:r>
            <a:endParaRPr lang="en-US" altLang="ja-JP" sz="3600" dirty="0" smtClean="0"/>
          </a:p>
          <a:p>
            <a:r>
              <a:rPr lang="ja-JP" altLang="ja-JP" sz="3600" dirty="0" smtClean="0"/>
              <a:t>バトラー法</a:t>
            </a:r>
            <a:r>
              <a:rPr lang="ja-JP" altLang="ja-JP" sz="3600" dirty="0"/>
              <a:t>はその後一度も</a:t>
            </a:r>
            <a:r>
              <a:rPr lang="ja-JP" altLang="ja-JP" sz="3600" dirty="0" smtClean="0"/>
              <a:t>適用な</a:t>
            </a:r>
            <a:r>
              <a:rPr lang="ja-JP" altLang="en-US" sz="3600" dirty="0" smtClean="0"/>
              <a:t>し</a:t>
            </a:r>
            <a:r>
              <a:rPr lang="ja-JP" altLang="ja-JP" sz="3600" dirty="0" smtClean="0"/>
              <a:t>、廃止</a:t>
            </a:r>
            <a:r>
              <a:rPr lang="ja-JP" altLang="ja-JP" sz="3600" dirty="0"/>
              <a:t>されたの</a:t>
            </a:r>
            <a:r>
              <a:rPr lang="ja-JP" altLang="ja-JP" sz="3600" dirty="0" smtClean="0"/>
              <a:t>は</a:t>
            </a:r>
            <a:r>
              <a:rPr lang="en-US" altLang="ja-JP" sz="3600" dirty="0" smtClean="0"/>
              <a:t>1967</a:t>
            </a:r>
            <a:r>
              <a:rPr lang="ja-JP" altLang="ja-JP" sz="3600" dirty="0" smtClean="0"/>
              <a:t>年</a:t>
            </a:r>
            <a:endParaRPr lang="en-US" altLang="ja-JP" sz="3600" dirty="0" smtClean="0"/>
          </a:p>
          <a:p>
            <a:r>
              <a:rPr lang="en-US" altLang="ja-JP" sz="3600" dirty="0" smtClean="0"/>
              <a:t>1968</a:t>
            </a:r>
            <a:r>
              <a:rPr lang="ja-JP" altLang="ja-JP" sz="3600" dirty="0" smtClean="0"/>
              <a:t>年米</a:t>
            </a:r>
            <a:r>
              <a:rPr lang="ja-JP" altLang="ja-JP" sz="3600" dirty="0"/>
              <a:t>最高裁</a:t>
            </a:r>
            <a:r>
              <a:rPr lang="ja-JP" altLang="ja-JP" sz="3600" dirty="0" smtClean="0"/>
              <a:t>は進化論</a:t>
            </a:r>
            <a:r>
              <a:rPr lang="ja-JP" altLang="ja-JP" sz="3600" dirty="0"/>
              <a:t>を教えることを犯罪だとしていた</a:t>
            </a:r>
            <a:r>
              <a:rPr lang="ja-JP" altLang="ja-JP" sz="3600" dirty="0" smtClean="0"/>
              <a:t>アーカンソー州法</a:t>
            </a:r>
            <a:r>
              <a:rPr lang="ja-JP" altLang="ja-JP" sz="3600" dirty="0"/>
              <a:t>を無効とする判決を下し、政教分離の政府の下で進化論を教えることを禁止するのは違憲だとする</a:t>
            </a:r>
            <a:r>
              <a:rPr lang="ja-JP" altLang="ja-JP" sz="3600" dirty="0" smtClean="0"/>
              <a:t>判断</a:t>
            </a:r>
          </a:p>
        </p:txBody>
      </p:sp>
    </p:spTree>
    <p:extLst>
      <p:ext uri="{BB962C8B-B14F-4D97-AF65-F5344CB8AC3E}">
        <p14:creationId xmlns:p14="http://schemas.microsoft.com/office/powerpoint/2010/main" val="3354366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04421" y="99870"/>
            <a:ext cx="5307857" cy="4535901"/>
          </a:xfrm>
          <a:prstGeom prst="rect">
            <a:avLst/>
          </a:prstGeom>
        </p:spPr>
      </p:pic>
      <p:pic>
        <p:nvPicPr>
          <p:cNvPr id="7" name="図 6"/>
          <p:cNvPicPr>
            <a:picLocks noChangeAspect="1"/>
          </p:cNvPicPr>
          <p:nvPr/>
        </p:nvPicPr>
        <p:blipFill>
          <a:blip r:embed="rId3"/>
          <a:stretch>
            <a:fillRect/>
          </a:stretch>
        </p:blipFill>
        <p:spPr>
          <a:xfrm>
            <a:off x="5434642" y="1878985"/>
            <a:ext cx="6777172" cy="4847148"/>
          </a:xfrm>
          <a:prstGeom prst="rect">
            <a:avLst/>
          </a:prstGeom>
        </p:spPr>
      </p:pic>
      <p:sp>
        <p:nvSpPr>
          <p:cNvPr id="8" name="正方形/長方形 7"/>
          <p:cNvSpPr/>
          <p:nvPr/>
        </p:nvSpPr>
        <p:spPr>
          <a:xfrm>
            <a:off x="5969000" y="311835"/>
            <a:ext cx="6096000" cy="646331"/>
          </a:xfrm>
          <a:prstGeom prst="rect">
            <a:avLst/>
          </a:prstGeom>
        </p:spPr>
        <p:txBody>
          <a:bodyPr>
            <a:spAutoFit/>
          </a:bodyPr>
          <a:lstStyle/>
          <a:p>
            <a:r>
              <a:rPr lang="ja-JP" altLang="ja-JP" dirty="0"/>
              <a:t>スティーヴン・ジェイ・グールド</a:t>
            </a:r>
            <a:r>
              <a:rPr lang="en-US" altLang="ja-JP" dirty="0"/>
              <a:t>『</a:t>
            </a:r>
            <a:r>
              <a:rPr lang="en-US" altLang="ja-JP" dirty="0" err="1"/>
              <a:t>ニワトリの歯』下</a:t>
            </a:r>
            <a:r>
              <a:rPr lang="ja-JP" altLang="ja-JP" dirty="0"/>
              <a:t>（ハヤカワ文庫、</a:t>
            </a:r>
            <a:r>
              <a:rPr lang="en-US" altLang="ja-JP" dirty="0"/>
              <a:t>1997</a:t>
            </a:r>
            <a:r>
              <a:rPr lang="ja-JP" altLang="ja-JP" dirty="0"/>
              <a:t>）所収「デイトン探訪」</a:t>
            </a:r>
            <a:endParaRPr lang="en-US" altLang="ja-JP" dirty="0"/>
          </a:p>
        </p:txBody>
      </p:sp>
    </p:spTree>
    <p:extLst>
      <p:ext uri="{BB962C8B-B14F-4D97-AF65-F5344CB8AC3E}">
        <p14:creationId xmlns:p14="http://schemas.microsoft.com/office/powerpoint/2010/main" val="1840284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120"/>
            <a:ext cx="10515600" cy="1544689"/>
          </a:xfrm>
          <a:ln>
            <a:solidFill>
              <a:schemeClr val="accent1"/>
            </a:solidFill>
          </a:ln>
        </p:spPr>
        <p:txBody>
          <a:bodyPr/>
          <a:lstStyle/>
          <a:p>
            <a:pPr algn="ctr"/>
            <a:r>
              <a:rPr kumimoji="1" lang="ja-JP" altLang="en-US" dirty="0" smtClean="0"/>
              <a:t>「錯覚観光」ビジネス</a:t>
            </a:r>
            <a:r>
              <a:rPr kumimoji="1" lang="en-US" altLang="ja-JP" dirty="0" smtClean="0"/>
              <a:t/>
            </a:r>
            <a:br>
              <a:rPr kumimoji="1" lang="en-US" altLang="ja-JP" dirty="0" smtClean="0"/>
            </a:br>
            <a:r>
              <a:rPr kumimoji="1" lang="ja-JP" altLang="en-US" dirty="0" smtClean="0"/>
              <a:t>　</a:t>
            </a:r>
            <a:r>
              <a:rPr lang="ja-JP" altLang="en-US" dirty="0" smtClean="0"/>
              <a:t>久米</a:t>
            </a:r>
            <a:r>
              <a:rPr kumimoji="1" lang="ja-JP" altLang="en-US" dirty="0" smtClean="0"/>
              <a:t>島おばけ坂、都市錯視</a:t>
            </a:r>
            <a:endParaRPr kumimoji="1" lang="ja-JP" altLang="en-US" dirty="0"/>
          </a:p>
        </p:txBody>
      </p:sp>
      <p:sp>
        <p:nvSpPr>
          <p:cNvPr id="3" name="コンテンツ プレースホルダー 2"/>
          <p:cNvSpPr>
            <a:spLocks noGrp="1"/>
          </p:cNvSpPr>
          <p:nvPr>
            <p:ph idx="1"/>
          </p:nvPr>
        </p:nvSpPr>
        <p:spPr>
          <a:xfrm>
            <a:off x="966158" y="2015406"/>
            <a:ext cx="5244861" cy="610947"/>
          </a:xfrm>
        </p:spPr>
        <p:txBody>
          <a:bodyPr>
            <a:normAutofit fontScale="85000" lnSpcReduction="20000"/>
          </a:bodyPr>
          <a:lstStyle/>
          <a:p>
            <a:r>
              <a:rPr lang="en-US" altLang="ja-JP" dirty="0">
                <a:hlinkClick r:id="rId2"/>
              </a:rPr>
              <a:t>https://</a:t>
            </a:r>
            <a:r>
              <a:rPr lang="en-US" altLang="ja-JP" dirty="0" smtClean="0">
                <a:hlinkClick r:id="rId2"/>
              </a:rPr>
              <a:t>youtu.be/UXfsZy5Ru_8</a:t>
            </a:r>
            <a:r>
              <a:rPr lang="en-US" altLang="ja-JP" dirty="0"/>
              <a:t/>
            </a:r>
            <a:br>
              <a:rPr lang="en-US" altLang="ja-JP" dirty="0"/>
            </a:br>
            <a:endParaRPr kumimoji="1" lang="ja-JP" altLang="en-US" dirty="0"/>
          </a:p>
        </p:txBody>
      </p:sp>
      <p:pic>
        <p:nvPicPr>
          <p:cNvPr id="3074" name="Picture 2" descr="http://kanko-kumejima.sub.jp/wp-content/uploads/35f0444364697030a463098d6bf8c4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45" y="2526568"/>
            <a:ext cx="3665928" cy="13092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3156" y="4020711"/>
            <a:ext cx="4845938" cy="830997"/>
          </a:xfrm>
          <a:prstGeom prst="rect">
            <a:avLst/>
          </a:prstGeom>
        </p:spPr>
        <p:txBody>
          <a:bodyPr wrap="square">
            <a:spAutoFit/>
          </a:bodyPr>
          <a:lstStyle/>
          <a:p>
            <a:r>
              <a:rPr lang="en-US" altLang="ja-JP" sz="2400" b="1" dirty="0">
                <a:solidFill>
                  <a:schemeClr val="tx1">
                    <a:lumMod val="95000"/>
                    <a:lumOff val="5000"/>
                  </a:schemeClr>
                </a:solidFill>
                <a:latin typeface="Roboto"/>
                <a:hlinkClick r:id="rId4"/>
              </a:rPr>
              <a:t>https://</a:t>
            </a:r>
            <a:r>
              <a:rPr lang="en-US" altLang="ja-JP" sz="2400" b="1" dirty="0" smtClean="0">
                <a:solidFill>
                  <a:schemeClr val="tx1">
                    <a:lumMod val="95000"/>
                    <a:lumOff val="5000"/>
                  </a:schemeClr>
                </a:solidFill>
                <a:latin typeface="Roboto"/>
                <a:hlinkClick r:id="rId4"/>
              </a:rPr>
              <a:t>youtu.be/uJOLxHeesxo</a:t>
            </a:r>
            <a:endParaRPr lang="en-US" altLang="ja-JP" sz="2400" b="1" dirty="0" smtClean="0">
              <a:solidFill>
                <a:schemeClr val="tx1">
                  <a:lumMod val="95000"/>
                  <a:lumOff val="5000"/>
                </a:schemeClr>
              </a:solidFill>
              <a:latin typeface="Roboto"/>
            </a:endParaRPr>
          </a:p>
          <a:p>
            <a:endParaRPr lang="ja-JP" altLang="en-US" sz="2400" b="1" dirty="0">
              <a:solidFill>
                <a:schemeClr val="tx1">
                  <a:lumMod val="95000"/>
                  <a:lumOff val="5000"/>
                </a:schemeClr>
              </a:solidFill>
            </a:endParaRPr>
          </a:p>
        </p:txBody>
      </p:sp>
      <p:sp>
        <p:nvSpPr>
          <p:cNvPr id="5" name="正方形/長方形 4"/>
          <p:cNvSpPr/>
          <p:nvPr/>
        </p:nvSpPr>
        <p:spPr>
          <a:xfrm>
            <a:off x="8514272" y="3729335"/>
            <a:ext cx="2372254" cy="461665"/>
          </a:xfrm>
          <a:prstGeom prst="rect">
            <a:avLst/>
          </a:prstGeom>
        </p:spPr>
        <p:txBody>
          <a:bodyPr wrap="square">
            <a:spAutoFit/>
          </a:bodyPr>
          <a:lstStyle/>
          <a:p>
            <a:r>
              <a:rPr lang="ja-JP" altLang="en-US" sz="2400" dirty="0" smtClean="0"/>
              <a:t>都市錯視</a:t>
            </a:r>
            <a:endParaRPr lang="ja-JP" altLang="en-US" sz="2400" dirty="0"/>
          </a:p>
        </p:txBody>
      </p:sp>
      <p:pic>
        <p:nvPicPr>
          <p:cNvPr id="6" name="Picture 2" descr="群馬県赤城山のおばけ坂の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778" y="4663217"/>
            <a:ext cx="2725944" cy="2057898"/>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909094" y="1852610"/>
            <a:ext cx="3634595" cy="580857"/>
          </a:xfrm>
          <a:prstGeom prst="rect">
            <a:avLst/>
          </a:prstGeom>
        </p:spPr>
        <p:txBody>
          <a:bodyPr wrap="square">
            <a:spAutoFit/>
          </a:bodyPr>
          <a:lstStyle/>
          <a:p>
            <a:r>
              <a:rPr lang="ja-JP" altLang="en-US" sz="3200" dirty="0" smtClean="0"/>
              <a:t>神田　</a:t>
            </a:r>
            <a:r>
              <a:rPr lang="ja-JP" altLang="en-US" sz="3200" dirty="0"/>
              <a:t> </a:t>
            </a:r>
            <a:r>
              <a:rPr lang="ja-JP" altLang="en-US" sz="3200" dirty="0" smtClean="0"/>
              <a:t>錯覚美術館</a:t>
            </a:r>
            <a:endParaRPr lang="ja-JP" altLang="en-US" sz="3200" dirty="0"/>
          </a:p>
        </p:txBody>
      </p:sp>
      <p:sp>
        <p:nvSpPr>
          <p:cNvPr id="7" name="正方形/長方形 6"/>
          <p:cNvSpPr/>
          <p:nvPr/>
        </p:nvSpPr>
        <p:spPr>
          <a:xfrm>
            <a:off x="5854941" y="2460672"/>
            <a:ext cx="39681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ＨＰ　　錯</a:t>
            </a:r>
            <a:r>
              <a:rPr lang="ja-JP" altLang="en-US" sz="3200" dirty="0">
                <a:solidFill>
                  <a:schemeClr val="tx1">
                    <a:lumMod val="95000"/>
                    <a:lumOff val="5000"/>
                  </a:schemeClr>
                </a:solidFill>
              </a:rPr>
              <a:t>視の科学館</a:t>
            </a:r>
            <a:endParaRPr kumimoji="1" lang="ja-JP" altLang="en-US" sz="3200" dirty="0">
              <a:solidFill>
                <a:schemeClr val="tx1">
                  <a:lumMod val="95000"/>
                  <a:lumOff val="5000"/>
                </a:schemeClr>
              </a:solidFill>
            </a:endParaRPr>
          </a:p>
        </p:txBody>
      </p:sp>
      <p:pic>
        <p:nvPicPr>
          <p:cNvPr id="8" name="Picture 2" descr="http://www.araiweb.matrix.jp/VisionScience/BuildingIllusio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756" y="4318000"/>
            <a:ext cx="2941614" cy="220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2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iz.knt.co.jp/tour/wearable/img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223" y="871267"/>
            <a:ext cx="6109485" cy="6021237"/>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a:spLocks noGrp="1"/>
          </p:cNvSpPr>
          <p:nvPr>
            <p:ph type="title"/>
          </p:nvPr>
        </p:nvSpPr>
        <p:spPr>
          <a:xfrm>
            <a:off x="838200" y="120120"/>
            <a:ext cx="10402019" cy="984061"/>
          </a:xfrm>
          <a:ln>
            <a:solidFill>
              <a:schemeClr val="accent1"/>
            </a:solidFill>
          </a:ln>
        </p:spPr>
        <p:txBody>
          <a:bodyPr/>
          <a:lstStyle/>
          <a:p>
            <a:pPr algn="ctr"/>
            <a:r>
              <a:rPr kumimoji="1" lang="ja-JP" altLang="en-US" dirty="0" smtClean="0"/>
              <a:t>ヴァーチャル観光　</a:t>
            </a:r>
            <a:endParaRPr kumimoji="1" lang="ja-JP" altLang="en-US" dirty="0"/>
          </a:p>
        </p:txBody>
      </p:sp>
    </p:spTree>
    <p:extLst>
      <p:ext uri="{BB962C8B-B14F-4D97-AF65-F5344CB8AC3E}">
        <p14:creationId xmlns:p14="http://schemas.microsoft.com/office/powerpoint/2010/main" val="1058829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30代の男性ビジネスマンの半数以上が持っているぬいぐるみ。ちなみに、所有数は「2～5体」が全体の54.7％と最も多い。男性とはいえ、ぬいぐるみに囲まれて生活している人が少なくないようだ&lt;br /&gt;&#10;写真提供：ウナギトラベル">
            <a:hlinkClick r:id="rId3"/>
          </p:cNvPr>
          <p:cNvPicPr>
            <a:picLocks noChangeAspect="1" noChangeArrowheads="1"/>
          </p:cNvPicPr>
          <p:nvPr/>
        </p:nvPicPr>
        <p:blipFill>
          <a:blip r:embed="rId4" cstate="print"/>
          <a:srcRect/>
          <a:stretch>
            <a:fillRect/>
          </a:stretch>
        </p:blipFill>
        <p:spPr bwMode="auto">
          <a:xfrm>
            <a:off x="1679575" y="260648"/>
            <a:ext cx="8808913" cy="6606687"/>
          </a:xfrm>
          <a:prstGeom prst="rect">
            <a:avLst/>
          </a:prstGeom>
          <a:noFill/>
        </p:spPr>
      </p:pic>
    </p:spTree>
    <p:extLst>
      <p:ext uri="{BB962C8B-B14F-4D97-AF65-F5344CB8AC3E}">
        <p14:creationId xmlns:p14="http://schemas.microsoft.com/office/powerpoint/2010/main" val="11733019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0453"/>
            <a:ext cx="10515600" cy="1325563"/>
          </a:xfrm>
          <a:noFill/>
          <a:ln>
            <a:solidFill>
              <a:schemeClr val="accent1"/>
            </a:solidFill>
          </a:ln>
        </p:spPr>
        <p:txBody>
          <a:bodyPr>
            <a:normAutofit/>
          </a:bodyPr>
          <a:lstStyle/>
          <a:p>
            <a:r>
              <a:rPr lang="ja-JP" altLang="en-US" b="1" dirty="0" smtClean="0"/>
              <a:t>「ぬいぐるみ旅行代理」秘かな人気</a:t>
            </a:r>
            <a:endParaRPr kumimoji="1" lang="ja-JP" altLang="en-US" dirty="0"/>
          </a:p>
        </p:txBody>
      </p:sp>
      <p:sp>
        <p:nvSpPr>
          <p:cNvPr id="3" name="コンテンツ プレースホルダ 2"/>
          <p:cNvSpPr>
            <a:spLocks noGrp="1"/>
          </p:cNvSpPr>
          <p:nvPr>
            <p:ph idx="1"/>
          </p:nvPr>
        </p:nvSpPr>
        <p:spPr>
          <a:xfrm>
            <a:off x="838199" y="1600200"/>
            <a:ext cx="11230155" cy="5069160"/>
          </a:xfrm>
        </p:spPr>
        <p:txBody>
          <a:bodyPr>
            <a:normAutofit/>
          </a:bodyPr>
          <a:lstStyle/>
          <a:p>
            <a:r>
              <a:rPr lang="ja-JP" altLang="en-US" dirty="0" smtClean="0"/>
              <a:t>仕事が忙しくて休みがとれない、身体が不自由で外出が難しい</a:t>
            </a:r>
            <a:r>
              <a:rPr lang="en-US" altLang="ja-JP" dirty="0" smtClean="0"/>
              <a:t>――</a:t>
            </a:r>
            <a:r>
              <a:rPr lang="ja-JP" altLang="en-US" dirty="0" smtClean="0"/>
              <a:t>様々な事情で旅行に行くことができない人に代わり、お気に入りのぬいぐるみに旅をさせるサービスが一部で人気を集めている。その名も「ぬいぐるみの旅行代理店」だ。</a:t>
            </a:r>
            <a:br>
              <a:rPr lang="ja-JP" altLang="en-US" dirty="0" smtClean="0"/>
            </a:br>
            <a:r>
              <a:rPr lang="ja-JP" altLang="en-US" dirty="0" smtClean="0"/>
              <a:t/>
            </a:r>
            <a:br>
              <a:rPr lang="ja-JP" altLang="en-US" dirty="0" smtClean="0"/>
            </a:br>
            <a:r>
              <a:rPr lang="ja-JP" altLang="en-US" dirty="0" smtClean="0"/>
              <a:t>東京都港区でぬいぐるみの旅行代理店を運営する「ウナギトラベル」代表の東園絵さんによると、利用者から郵送されたぬいぐるみを連れて、旅行ガイドが観光地などを巡り、ぬいぐるみが“旅を楽しんでいる様子”を撮影。その写真を利用者とリアルタイムでシェアすることにより、旅行気分を味わってもらうサービスなのだそう。</a:t>
            </a:r>
            <a:endParaRPr lang="en-US" altLang="ja-JP" dirty="0" smtClean="0"/>
          </a:p>
          <a:p>
            <a:r>
              <a:rPr lang="ja-JP" altLang="en-US" dirty="0" smtClean="0"/>
              <a:t>気になる旅行代金は、行き先によるものの、</a:t>
            </a:r>
            <a:r>
              <a:rPr lang="en-US" altLang="ja-JP" dirty="0" smtClean="0"/>
              <a:t>4000</a:t>
            </a:r>
            <a:r>
              <a:rPr lang="ja-JP" altLang="en-US" dirty="0" smtClean="0"/>
              <a:t>円前後が相場。上記で紹介した地域以外に、新しいツアーの展開も</a:t>
            </a:r>
            <a:r>
              <a:rPr lang="ja-JP" altLang="en-US" dirty="0" smtClean="0"/>
              <a:t>予定</a:t>
            </a:r>
            <a:endParaRPr kumimoji="1" lang="ja-JP" altLang="en-US" dirty="0"/>
          </a:p>
        </p:txBody>
      </p:sp>
    </p:spTree>
    <p:extLst>
      <p:ext uri="{BB962C8B-B14F-4D97-AF65-F5344CB8AC3E}">
        <p14:creationId xmlns:p14="http://schemas.microsoft.com/office/powerpoint/2010/main" val="168655230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a:t>
            </a:r>
            <a:r>
              <a:rPr kumimoji="1" lang="en-US" altLang="ja-JP" dirty="0" err="1" smtClean="0"/>
              <a:t>streetview</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観光資源の範疇化、評価　　主観的であり、政策と不協和</a:t>
            </a:r>
            <a:endParaRPr kumimoji="1" lang="en-US" altLang="ja-JP" dirty="0" smtClean="0"/>
          </a:p>
          <a:p>
            <a:r>
              <a:rPr lang="ja-JP" altLang="en-US" dirty="0" smtClean="0"/>
              <a:t>観光案内ガイドブック　いずれ</a:t>
            </a:r>
            <a:r>
              <a:rPr lang="en-US" altLang="ja-JP" dirty="0" smtClean="0">
                <a:solidFill>
                  <a:srgbClr val="FF0000"/>
                </a:solidFill>
              </a:rPr>
              <a:t>GOOGLE</a:t>
            </a:r>
            <a:r>
              <a:rPr lang="ja-JP" altLang="en-US" dirty="0" smtClean="0">
                <a:solidFill>
                  <a:srgbClr val="FF0000"/>
                </a:solidFill>
              </a:rPr>
              <a:t>の無償ビジネスモデルに吸収</a:t>
            </a:r>
            <a:endParaRPr lang="en-US" altLang="ja-JP" dirty="0" smtClean="0">
              <a:solidFill>
                <a:srgbClr val="FF0000"/>
              </a:solidFill>
            </a:endParaRPr>
          </a:p>
          <a:p>
            <a:r>
              <a:rPr lang="en-US" altLang="ja-JP" dirty="0" smtClean="0">
                <a:hlinkClick r:id="rId2"/>
              </a:rPr>
              <a:t>http</a:t>
            </a:r>
            <a:r>
              <a:rPr lang="en-US" altLang="ja-JP" dirty="0">
                <a:hlinkClick r:id="rId2"/>
              </a:rPr>
              <a:t>://</a:t>
            </a:r>
            <a:r>
              <a:rPr lang="en-US" altLang="ja-JP" dirty="0" smtClean="0">
                <a:hlinkClick r:id="rId2"/>
              </a:rPr>
              <a:t>www.gizmodo.jp/2015/07/ai.html</a:t>
            </a:r>
            <a:endParaRPr lang="en-US" altLang="ja-JP" dirty="0" smtClean="0"/>
          </a:p>
          <a:p>
            <a:r>
              <a:rPr lang="en-US" altLang="ja-JP" dirty="0">
                <a:hlinkClick r:id="rId3"/>
              </a:rPr>
              <a:t>http://www.gizmodo.jp/2015/06/post_17411.html</a:t>
            </a:r>
            <a:endParaRPr lang="en-US" altLang="ja-JP" dirty="0"/>
          </a:p>
          <a:p>
            <a:endParaRPr kumimoji="1" lang="ja-JP" altLang="en-US" dirty="0"/>
          </a:p>
        </p:txBody>
      </p:sp>
    </p:spTree>
    <p:extLst>
      <p:ext uri="{BB962C8B-B14F-4D97-AF65-F5344CB8AC3E}">
        <p14:creationId xmlns:p14="http://schemas.microsoft.com/office/powerpoint/2010/main" val="11649448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知覚と認知のメカニズムの解明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錯視のメカニズム、視覚のメカニズムが数式レベルで解明されるようになると、視覚を効率的に活用した観光資源化や街づくりが可能となる</a:t>
            </a:r>
            <a:endParaRPr kumimoji="1" lang="en-US" altLang="ja-JP" dirty="0" smtClean="0"/>
          </a:p>
          <a:p>
            <a:r>
              <a:rPr kumimoji="1" lang="ja-JP" altLang="en-US" dirty="0" smtClean="0"/>
              <a:t>同時に、視覚メカニズム活用が当たり前になることから、錯覚観光に日常化により、錯覚が非日常ではなくなる</a:t>
            </a:r>
            <a:endParaRPr kumimoji="1" lang="ja-JP" altLang="en-US" dirty="0"/>
          </a:p>
        </p:txBody>
      </p:sp>
    </p:spTree>
    <p:extLst>
      <p:ext uri="{BB962C8B-B14F-4D97-AF65-F5344CB8AC3E}">
        <p14:creationId xmlns:p14="http://schemas.microsoft.com/office/powerpoint/2010/main" val="2816912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ln w="19050">
            <a:solidFill>
              <a:schemeClr val="tx1"/>
            </a:solidFill>
          </a:ln>
        </p:spPr>
        <p:txBody>
          <a:bodyPr/>
          <a:lstStyle/>
          <a:p>
            <a:pPr algn="ctr" eaLnBrk="1" hangingPunct="1"/>
            <a:r>
              <a:rPr lang="ja-JP" altLang="en-US" dirty="0" smtClean="0"/>
              <a:t>受動意識仮説</a:t>
            </a:r>
          </a:p>
        </p:txBody>
      </p:sp>
      <p:sp>
        <p:nvSpPr>
          <p:cNvPr id="93187" name="Rectangle 3"/>
          <p:cNvSpPr>
            <a:spLocks noGrp="1" noChangeArrowheads="1"/>
          </p:cNvSpPr>
          <p:nvPr>
            <p:ph type="body" idx="1"/>
          </p:nvPr>
        </p:nvSpPr>
        <p:spPr>
          <a:xfrm>
            <a:off x="474453" y="1867619"/>
            <a:ext cx="11266098" cy="4525963"/>
          </a:xfrm>
        </p:spPr>
        <p:txBody>
          <a:bodyPr>
            <a:noAutofit/>
          </a:bodyPr>
          <a:lstStyle/>
          <a:p>
            <a:pPr eaLnBrk="1" hangingPunct="1"/>
            <a:r>
              <a:rPr lang="ja-JP" altLang="en-US" sz="3600" dirty="0"/>
              <a:t>人が指を動かそうとするとき，脳の中の，「動かそう」と意図する働きを担う部分と，筋肉を動かそうと指令する運動神経が，どんなタイミングで活動するかを計測したカリフォルニア大のリベット博士の実験</a:t>
            </a:r>
          </a:p>
          <a:p>
            <a:pPr eaLnBrk="1" hangingPunct="1"/>
            <a:r>
              <a:rPr lang="ja-JP" altLang="en-US" sz="3600" dirty="0"/>
              <a:t>結果は実に意外だった。筋肉を動かすための運動神経の指令は，心が「動かそう」と意図する脳活動よりも，</a:t>
            </a:r>
            <a:r>
              <a:rPr lang="en-US" altLang="ja-JP" sz="3600" dirty="0"/>
              <a:t>0.5</a:t>
            </a:r>
            <a:r>
              <a:rPr lang="ja-JP" altLang="en-US" sz="3600" dirty="0"/>
              <a:t>秒も先だというのだ。常識的に考えると，まず人の心の「意識」が「動かそう」と決断し，それにしたがって体が動くと予想されるのに，結果は何と逆なのだ </a:t>
            </a:r>
          </a:p>
        </p:txBody>
      </p:sp>
    </p:spTree>
    <p:extLst>
      <p:ext uri="{BB962C8B-B14F-4D97-AF65-F5344CB8AC3E}">
        <p14:creationId xmlns:p14="http://schemas.microsoft.com/office/powerpoint/2010/main" val="1855992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432175" y="274638"/>
            <a:ext cx="5689600" cy="850900"/>
          </a:xfrm>
          <a:ln w="38100" cmpd="dbl">
            <a:solidFill>
              <a:schemeClr val="tx1"/>
            </a:solidFill>
          </a:ln>
        </p:spPr>
        <p:txBody>
          <a:bodyPr/>
          <a:lstStyle/>
          <a:p>
            <a:pPr eaLnBrk="1" hangingPunct="1"/>
            <a:r>
              <a:rPr lang="ja-JP" altLang="en-US" smtClean="0">
                <a:solidFill>
                  <a:srgbClr val="FF0000"/>
                </a:solidFill>
              </a:rPr>
              <a:t>情感</a:t>
            </a:r>
            <a:r>
              <a:rPr lang="ja-JP" altLang="en-US" smtClean="0"/>
              <a:t>＝</a:t>
            </a:r>
            <a:r>
              <a:rPr lang="ja-JP" altLang="en-US" smtClean="0">
                <a:solidFill>
                  <a:srgbClr val="FF0000"/>
                </a:solidFill>
              </a:rPr>
              <a:t>情</a:t>
            </a:r>
            <a:r>
              <a:rPr lang="ja-JP" altLang="en-US" smtClean="0"/>
              <a:t>動</a:t>
            </a:r>
            <a:r>
              <a:rPr lang="en-US" altLang="ja-JP" smtClean="0"/>
              <a:t>+</a:t>
            </a:r>
            <a:r>
              <a:rPr lang="ja-JP" altLang="en-US" smtClean="0">
                <a:solidFill>
                  <a:srgbClr val="FF0000"/>
                </a:solidFill>
              </a:rPr>
              <a:t>感</a:t>
            </a:r>
            <a:r>
              <a:rPr lang="ja-JP" altLang="en-US" smtClean="0"/>
              <a:t>情</a:t>
            </a:r>
          </a:p>
        </p:txBody>
      </p:sp>
      <p:sp>
        <p:nvSpPr>
          <p:cNvPr id="97283" name="Rectangle 3"/>
          <p:cNvSpPr>
            <a:spLocks noGrp="1" noChangeArrowheads="1"/>
          </p:cNvSpPr>
          <p:nvPr>
            <p:ph type="body" idx="1"/>
          </p:nvPr>
        </p:nvSpPr>
        <p:spPr>
          <a:xfrm>
            <a:off x="1981200" y="1412876"/>
            <a:ext cx="8229600" cy="1757363"/>
          </a:xfrm>
        </p:spPr>
        <p:txBody>
          <a:bodyPr/>
          <a:lstStyle/>
          <a:p>
            <a:pPr eaLnBrk="1" hangingPunct="1"/>
            <a:r>
              <a:rPr lang="ja-JP" altLang="en-US" smtClean="0"/>
              <a:t>患者の観察から　情動が先にあり、感情が後</a:t>
            </a:r>
          </a:p>
          <a:p>
            <a:pPr eaLnBrk="1" hangingPunct="1">
              <a:buFontTx/>
              <a:buNone/>
            </a:pPr>
            <a:r>
              <a:rPr lang="ja-JP" altLang="en-US" smtClean="0"/>
              <a:t>　　　　　　　　　　「まず悲しみの情動があった」</a:t>
            </a:r>
          </a:p>
          <a:p>
            <a:pPr eaLnBrk="1" hangingPunct="1"/>
            <a:r>
              <a:rPr lang="ja-JP" altLang="en-US" smtClean="0"/>
              <a:t>進化は情動と感情の脳装置を分けて組立て</a:t>
            </a:r>
          </a:p>
          <a:p>
            <a:pPr eaLnBrk="1" hangingPunct="1"/>
            <a:endParaRPr lang="en-US" altLang="ja-JP" smtClean="0"/>
          </a:p>
        </p:txBody>
      </p:sp>
      <p:sp>
        <p:nvSpPr>
          <p:cNvPr id="97284" name="Rectangle 4"/>
          <p:cNvSpPr>
            <a:spLocks noChangeArrowheads="1"/>
          </p:cNvSpPr>
          <p:nvPr/>
        </p:nvSpPr>
        <p:spPr bwMode="auto">
          <a:xfrm>
            <a:off x="1992313" y="3789363"/>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情動</a:t>
            </a:r>
          </a:p>
        </p:txBody>
      </p:sp>
      <p:sp>
        <p:nvSpPr>
          <p:cNvPr id="97285" name="Text Box 5"/>
          <p:cNvSpPr txBox="1">
            <a:spLocks noChangeArrowheads="1"/>
          </p:cNvSpPr>
          <p:nvPr/>
        </p:nvSpPr>
        <p:spPr bwMode="auto">
          <a:xfrm>
            <a:off x="3071814" y="3500439"/>
            <a:ext cx="6745287" cy="376237"/>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第一の装置：命に良・悪の状況に対し、創造的ではなく効率的に反応</a:t>
            </a:r>
          </a:p>
        </p:txBody>
      </p:sp>
      <p:sp>
        <p:nvSpPr>
          <p:cNvPr id="97286" name="Rectangle 6"/>
          <p:cNvSpPr>
            <a:spLocks noChangeArrowheads="1"/>
          </p:cNvSpPr>
          <p:nvPr/>
        </p:nvSpPr>
        <p:spPr bwMode="auto">
          <a:xfrm>
            <a:off x="1992313" y="4962525"/>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感情</a:t>
            </a:r>
          </a:p>
        </p:txBody>
      </p:sp>
      <p:sp>
        <p:nvSpPr>
          <p:cNvPr id="97287" name="Text Box 7"/>
          <p:cNvSpPr txBox="1">
            <a:spLocks noChangeArrowheads="1"/>
          </p:cNvSpPr>
          <p:nvPr/>
        </p:nvSpPr>
        <p:spPr bwMode="auto">
          <a:xfrm>
            <a:off x="2782889" y="6086475"/>
            <a:ext cx="7667625" cy="376238"/>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第ニの装置：注意と記憶に長く作用することにより情動の影響を引き伸ばした。</a:t>
            </a:r>
          </a:p>
        </p:txBody>
      </p:sp>
      <p:sp>
        <p:nvSpPr>
          <p:cNvPr id="97288" name="Oval 8"/>
          <p:cNvSpPr>
            <a:spLocks noChangeArrowheads="1"/>
          </p:cNvSpPr>
          <p:nvPr/>
        </p:nvSpPr>
        <p:spPr bwMode="auto">
          <a:xfrm>
            <a:off x="3359150" y="4005263"/>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性欲</a:t>
            </a:r>
          </a:p>
        </p:txBody>
      </p:sp>
      <p:sp>
        <p:nvSpPr>
          <p:cNvPr id="97289" name="Oval 9"/>
          <p:cNvSpPr>
            <a:spLocks noChangeArrowheads="1"/>
          </p:cNvSpPr>
          <p:nvPr/>
        </p:nvSpPr>
        <p:spPr bwMode="auto">
          <a:xfrm>
            <a:off x="3381375" y="5157788"/>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愛情</a:t>
            </a:r>
          </a:p>
        </p:txBody>
      </p:sp>
      <p:sp>
        <p:nvSpPr>
          <p:cNvPr id="97290" name="AutoShape 10"/>
          <p:cNvSpPr>
            <a:spLocks noChangeArrowheads="1"/>
          </p:cNvSpPr>
          <p:nvPr/>
        </p:nvSpPr>
        <p:spPr bwMode="auto">
          <a:xfrm>
            <a:off x="6083301" y="42926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pPr eaLnBrk="1" hangingPunct="1"/>
            <a:endParaRPr lang="ja-JP" altLang="en-US"/>
          </a:p>
        </p:txBody>
      </p:sp>
      <p:sp>
        <p:nvSpPr>
          <p:cNvPr id="97291" name="Text Box 11"/>
          <p:cNvSpPr txBox="1">
            <a:spLocks noChangeArrowheads="1"/>
          </p:cNvSpPr>
          <p:nvPr/>
        </p:nvSpPr>
        <p:spPr bwMode="auto">
          <a:xfrm>
            <a:off x="7034213" y="4646613"/>
            <a:ext cx="3238500" cy="366712"/>
          </a:xfrm>
          <a:prstGeom prst="rect">
            <a:avLst/>
          </a:prstGeom>
          <a:noFill/>
          <a:ln w="9525">
            <a:noFill/>
            <a:miter lim="800000"/>
            <a:headEnd/>
            <a:tailEnd/>
          </a:ln>
        </p:spPr>
        <p:txBody>
          <a:bodyPr wrap="none">
            <a:spAutoFit/>
          </a:bodyPr>
          <a:lstStyle/>
          <a:p>
            <a:pPr eaLnBrk="1" hangingPunct="1"/>
            <a:r>
              <a:rPr lang="ja-JP" altLang="en-US"/>
              <a:t>最近の研究では、通常２～</a:t>
            </a:r>
            <a:r>
              <a:rPr lang="en-US" altLang="ja-JP"/>
              <a:t>20</a:t>
            </a:r>
            <a:r>
              <a:rPr lang="ja-JP" altLang="en-US"/>
              <a:t>秒</a:t>
            </a:r>
          </a:p>
        </p:txBody>
      </p:sp>
      <p:cxnSp>
        <p:nvCxnSpPr>
          <p:cNvPr id="97292" name="AutoShape 12"/>
          <p:cNvCxnSpPr>
            <a:cxnSpLocks noChangeShapeType="1"/>
            <a:stCxn id="97288" idx="6"/>
            <a:endCxn id="97289" idx="6"/>
          </p:cNvCxnSpPr>
          <p:nvPr/>
        </p:nvCxnSpPr>
        <p:spPr bwMode="auto">
          <a:xfrm>
            <a:off x="4273551" y="4294189"/>
            <a:ext cx="22225" cy="1152525"/>
          </a:xfrm>
          <a:prstGeom prst="curvedConnector3">
            <a:avLst>
              <a:gd name="adj1" fmla="val 1128569"/>
            </a:avLst>
          </a:prstGeom>
          <a:noFill/>
          <a:ln w="9525">
            <a:solidFill>
              <a:schemeClr val="tx1"/>
            </a:solidFill>
            <a:round/>
            <a:headEnd type="triangle" w="med" len="med"/>
            <a:tailEnd type="triangle" w="med" len="med"/>
          </a:ln>
        </p:spPr>
      </p:cxnSp>
      <p:sp>
        <p:nvSpPr>
          <p:cNvPr id="97293" name="Text Box 13"/>
          <p:cNvSpPr txBox="1">
            <a:spLocks noChangeArrowheads="1"/>
          </p:cNvSpPr>
          <p:nvPr/>
        </p:nvSpPr>
        <p:spPr bwMode="auto">
          <a:xfrm>
            <a:off x="3575051" y="4652963"/>
            <a:ext cx="2778125" cy="366712"/>
          </a:xfrm>
          <a:prstGeom prst="rect">
            <a:avLst/>
          </a:prstGeom>
          <a:noFill/>
          <a:ln w="9525">
            <a:noFill/>
            <a:miter lim="800000"/>
            <a:headEnd/>
            <a:tailEnd/>
          </a:ln>
        </p:spPr>
        <p:txBody>
          <a:bodyPr wrap="none">
            <a:spAutoFit/>
          </a:bodyPr>
          <a:lstStyle/>
          <a:p>
            <a:pPr eaLnBrk="1" hangingPunct="1"/>
            <a:r>
              <a:rPr lang="ja-JP" altLang="en-US"/>
              <a:t>ホルモンの研究で別と解明</a:t>
            </a:r>
          </a:p>
        </p:txBody>
      </p:sp>
    </p:spTree>
    <p:extLst>
      <p:ext uri="{BB962C8B-B14F-4D97-AF65-F5344CB8AC3E}">
        <p14:creationId xmlns:p14="http://schemas.microsoft.com/office/powerpoint/2010/main" val="74818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en-US" altLang="ja-JP" dirty="0"/>
              <a:t>g-</a:t>
            </a:r>
            <a:r>
              <a:rPr kumimoji="1" lang="ja-JP" altLang="en-US" dirty="0" smtClean="0"/>
              <a:t>コンテンツ協議会（委員長寺前）</a:t>
            </a:r>
            <a:r>
              <a:rPr kumimoji="1" lang="en-US" altLang="ja-JP" dirty="0" smtClean="0"/>
              <a:t/>
            </a:r>
            <a:br>
              <a:rPr kumimoji="1" lang="en-US" altLang="ja-JP" dirty="0" smtClean="0"/>
            </a:b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921834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dirty="0"/>
              <a:t>一元論</a:t>
            </a:r>
            <a:r>
              <a:rPr lang="ja-JP" altLang="en-US" dirty="0" smtClean="0"/>
              <a:t>と二元論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統合情報理論は「視床</a:t>
            </a:r>
            <a:r>
              <a:rPr lang="en-US" altLang="ja-JP" dirty="0"/>
              <a:t>-</a:t>
            </a:r>
            <a:r>
              <a:rPr lang="ja-JP" altLang="ja-JP" dirty="0"/>
              <a:t>皮質系」という物質が『意識』を生むと考える「物質一元論」を前提とする。しかし、『意識』が「視床</a:t>
            </a:r>
            <a:r>
              <a:rPr lang="en-US" altLang="ja-JP" dirty="0"/>
              <a:t>-</a:t>
            </a:r>
            <a:r>
              <a:rPr lang="ja-JP" altLang="ja-JP" dirty="0"/>
              <a:t>皮質系」という物質を生んだと考える「意識一元論」も可能である。「物質一元論」の立場では、『意識』が生まれたのは偶然だと考えるから、『意識』を生む必然的な設計指針が無い。しかし「意識一元論」の立場では、『意識』を生命体に与えるための必然的な設計指針が得られる。</a:t>
            </a:r>
          </a:p>
          <a:p>
            <a:r>
              <a:rPr lang="ja-JP" altLang="ja-JP" dirty="0"/>
              <a:t>この考え方には二元論的な観点からの批判もあるが、現在の情緒的な手法による観光学研究の構造改革は間違いなく進展するであろう。神経科学には巨額が投資され、「脳の透明化」が間違いなく進んでゆく。　観光研究の中心である観光資源の評価も、脳科学に統合される運命にあるの</a:t>
            </a:r>
            <a:endParaRPr lang="ja-JP" altLang="en-US" dirty="0"/>
          </a:p>
          <a:p>
            <a:endParaRPr kumimoji="1" lang="ja-JP" altLang="en-US" dirty="0"/>
          </a:p>
        </p:txBody>
      </p:sp>
    </p:spTree>
    <p:extLst>
      <p:ext uri="{BB962C8B-B14F-4D97-AF65-F5344CB8AC3E}">
        <p14:creationId xmlns:p14="http://schemas.microsoft.com/office/powerpoint/2010/main" val="1522002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1703512" y="116632"/>
            <a:ext cx="8856984" cy="7416824"/>
          </a:xfrm>
        </p:spPr>
        <p:txBody>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None/>
              <a:defRPr/>
            </a:pPr>
            <a:r>
              <a:rPr lang="ja-JP" altLang="en-US" dirty="0" smtClean="0"/>
              <a:t>➡観光行動論は神経経済学に収斂される？</a:t>
            </a:r>
          </a:p>
        </p:txBody>
      </p:sp>
    </p:spTree>
    <p:extLst>
      <p:ext uri="{BB962C8B-B14F-4D97-AF65-F5344CB8AC3E}">
        <p14:creationId xmlns:p14="http://schemas.microsoft.com/office/powerpoint/2010/main" val="1722272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2912" y="274638"/>
            <a:ext cx="8247888" cy="1142682"/>
          </a:xfrm>
          <a:ln>
            <a:solidFill>
              <a:schemeClr val="accent1"/>
            </a:solidFill>
          </a:ln>
        </p:spPr>
        <p:txBody>
          <a:bodyPr/>
          <a:lstStyle/>
          <a:p>
            <a:pPr algn="ctr"/>
            <a:r>
              <a:rPr kumimoji="1" lang="ja-JP" altLang="en-US" dirty="0" smtClean="0"/>
              <a:t>脳観光学の誕生</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ウェアラブルデバイスは現在進行形で観光者の目にするものの解説を行うことを可能とする。通訳案内業といった存在の役割も大きく変化するに違いない。鳥に興味を持つ観光客には、いま目に入っている鳥の解説が行われるのである。観光客の感性データのフィードバックも技術的には可能となり、ビックデータ解析により観光行動の予測が可能となる。むしろ観光客の客体であるとして論議してきた観光資源論自体が終焉を迎え、観光客の行動を引き起こさせる脳内反応が研究の中心になる。そこには、観光資源とか観光行動といった分類がなくなるのであり、観光学全体の新しい組み換えが必要となるのである。</a:t>
            </a:r>
          </a:p>
          <a:p>
            <a:endParaRPr lang="ja-JP" altLang="en-US" dirty="0"/>
          </a:p>
          <a:p>
            <a:endParaRPr kumimoji="1" lang="ja-JP" altLang="en-US" dirty="0"/>
          </a:p>
        </p:txBody>
      </p:sp>
    </p:spTree>
    <p:extLst>
      <p:ext uri="{BB962C8B-B14F-4D97-AF65-F5344CB8AC3E}">
        <p14:creationId xmlns:p14="http://schemas.microsoft.com/office/powerpoint/2010/main" val="305757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073"/>
            <a:ext cx="10515600" cy="1368695"/>
          </a:xfrm>
          <a:ln>
            <a:solidFill>
              <a:schemeClr val="accent1"/>
            </a:solidFill>
          </a:ln>
        </p:spPr>
        <p:txBody>
          <a:bodyPr>
            <a:normAutofit/>
          </a:bodyPr>
          <a:lstStyle/>
          <a:p>
            <a:pPr algn="ctr"/>
            <a:r>
              <a:rPr lang="ja-JP" altLang="ja-JP" dirty="0"/>
              <a:t>実証</a:t>
            </a:r>
            <a:r>
              <a:rPr lang="ja-JP" altLang="ja-JP" dirty="0" smtClean="0"/>
              <a:t>実験</a:t>
            </a:r>
            <a:r>
              <a:rPr lang="en-US" altLang="ja-JP" dirty="0" smtClean="0"/>
              <a:t/>
            </a:r>
            <a:br>
              <a:rPr lang="en-US" altLang="ja-JP" dirty="0" smtClean="0"/>
            </a:br>
            <a:r>
              <a:rPr lang="en-US" altLang="ja-JP" dirty="0">
                <a:hlinkClick r:id="rId2"/>
              </a:rPr>
              <a:t>https://</a:t>
            </a:r>
            <a:r>
              <a:rPr lang="en-US" altLang="ja-JP" dirty="0" smtClean="0">
                <a:hlinkClick r:id="rId2"/>
              </a:rPr>
              <a:t>youtu.be/Sq4M3nvX6Io</a:t>
            </a:r>
            <a:endParaRPr kumimoji="1" lang="ja-JP" altLang="en-US" dirty="0"/>
          </a:p>
        </p:txBody>
      </p:sp>
      <p:sp>
        <p:nvSpPr>
          <p:cNvPr id="3" name="コンテンツ プレースホルダー 2"/>
          <p:cNvSpPr>
            <a:spLocks noGrp="1"/>
          </p:cNvSpPr>
          <p:nvPr>
            <p:ph idx="1"/>
          </p:nvPr>
        </p:nvSpPr>
        <p:spPr>
          <a:xfrm>
            <a:off x="250167" y="1388768"/>
            <a:ext cx="11542142" cy="5348461"/>
          </a:xfrm>
        </p:spPr>
        <p:txBody>
          <a:bodyPr>
            <a:normAutofit fontScale="85000" lnSpcReduction="10000"/>
          </a:bodyPr>
          <a:lstStyle/>
          <a:p>
            <a:r>
              <a:rPr lang="ja-JP" altLang="ja-JP" sz="4100" dirty="0">
                <a:solidFill>
                  <a:srgbClr val="FF0000"/>
                </a:solidFill>
              </a:rPr>
              <a:t>脳波の簡易測定器</a:t>
            </a:r>
            <a:r>
              <a:rPr lang="ja-JP" altLang="ja-JP" sz="4100" dirty="0"/>
              <a:t>の実用性について、</a:t>
            </a:r>
            <a:r>
              <a:rPr lang="en-US" altLang="ja-JP" sz="4100" dirty="0"/>
              <a:t>2015</a:t>
            </a:r>
            <a:r>
              <a:rPr lang="ja-JP" altLang="ja-JP" sz="4100" dirty="0"/>
              <a:t>年</a:t>
            </a:r>
            <a:r>
              <a:rPr lang="en-US" altLang="ja-JP" sz="4100" dirty="0"/>
              <a:t>10</a:t>
            </a:r>
            <a:r>
              <a:rPr lang="ja-JP" altLang="ja-JP" sz="4100" dirty="0"/>
              <a:t>月</a:t>
            </a:r>
            <a:r>
              <a:rPr lang="en-US" altLang="ja-JP" sz="4100" dirty="0"/>
              <a:t>29</a:t>
            </a:r>
            <a:r>
              <a:rPr lang="ja-JP" altLang="ja-JP" sz="4100" dirty="0"/>
              <a:t>日にスカイツリー、浅草及び秋葉原において</a:t>
            </a:r>
            <a:r>
              <a:rPr lang="en-US" altLang="ja-JP" sz="4100" dirty="0"/>
              <a:t>g-</a:t>
            </a:r>
            <a:r>
              <a:rPr lang="ja-JP" altLang="ja-JP" sz="4100" dirty="0"/>
              <a:t>コンテンツ流通推進協議会による実証</a:t>
            </a:r>
            <a:r>
              <a:rPr lang="ja-JP" altLang="ja-JP" sz="4100" dirty="0" smtClean="0"/>
              <a:t>実験が</a:t>
            </a:r>
            <a:r>
              <a:rPr lang="ja-JP" altLang="ja-JP" sz="4100" dirty="0"/>
              <a:t>行われた。被験者が外国人留学生</a:t>
            </a:r>
            <a:r>
              <a:rPr lang="en-US" altLang="ja-JP" sz="4100" dirty="0"/>
              <a:t>2</a:t>
            </a:r>
            <a:r>
              <a:rPr lang="ja-JP" altLang="ja-JP" sz="4100" dirty="0"/>
              <a:t>名を含む</a:t>
            </a:r>
            <a:r>
              <a:rPr lang="en-US" altLang="ja-JP" sz="4100" dirty="0"/>
              <a:t>3</a:t>
            </a:r>
            <a:r>
              <a:rPr lang="ja-JP" altLang="ja-JP" sz="4100" dirty="0"/>
              <a:t>名と少数であったにもかかわらず、この手法の有効性が実証された。脳波から</a:t>
            </a:r>
            <a:r>
              <a:rPr lang="ja-JP" altLang="ja-JP" sz="4100" dirty="0">
                <a:solidFill>
                  <a:srgbClr val="FF0000"/>
                </a:solidFill>
              </a:rPr>
              <a:t>五つの感性</a:t>
            </a:r>
            <a:r>
              <a:rPr lang="ja-JP" altLang="ja-JP" sz="4100" dirty="0"/>
              <a:t>（</a:t>
            </a:r>
            <a:r>
              <a:rPr lang="ja-JP" altLang="ja-JP" sz="4100" dirty="0">
                <a:solidFill>
                  <a:srgbClr val="FF0000"/>
                </a:solidFill>
              </a:rPr>
              <a:t>好き、興味、集中、ストレス、眠気</a:t>
            </a:r>
            <a:r>
              <a:rPr lang="ja-JP" altLang="ja-JP" sz="4100" dirty="0"/>
              <a:t>）を簡易的に分析した</a:t>
            </a:r>
            <a:r>
              <a:rPr lang="ja-JP" altLang="ja-JP" sz="4100" dirty="0" smtClean="0"/>
              <a:t>。</a:t>
            </a:r>
            <a:endParaRPr lang="ja-JP" altLang="ja-JP" sz="4100" dirty="0"/>
          </a:p>
          <a:p>
            <a:r>
              <a:rPr lang="ja-JP" altLang="ja-JP" sz="4100" dirty="0"/>
              <a:t>人流概念を思索すると、人間の行動には法則性があるのかという命題に行き着く。言い換えれば、時間の使い方は意思により自由になるかということである。ウェアラブル・デバイスにより得られるビッグデータを基に、人間や社会に普遍的に見られる法則等を帰納的に明らかにする試みが行われ始めているからである。</a:t>
            </a:r>
          </a:p>
          <a:p>
            <a:endParaRPr lang="ja-JP" altLang="en-US" dirty="0"/>
          </a:p>
          <a:p>
            <a:endParaRPr kumimoji="1" lang="ja-JP" altLang="en-US" dirty="0"/>
          </a:p>
        </p:txBody>
      </p:sp>
    </p:spTree>
    <p:extLst>
      <p:ext uri="{BB962C8B-B14F-4D97-AF65-F5344CB8AC3E}">
        <p14:creationId xmlns:p14="http://schemas.microsoft.com/office/powerpoint/2010/main" val="170830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441275"/>
            <a:ext cx="10515600" cy="1268083"/>
          </a:xfrm>
        </p:spPr>
        <p:txBody>
          <a:bodyPr>
            <a:normAutofit/>
          </a:bodyPr>
          <a:lstStyle/>
          <a:p>
            <a:r>
              <a:rPr lang="en-US" altLang="ja-JP" dirty="0" smtClean="0">
                <a:hlinkClick r:id="rId2"/>
              </a:rPr>
              <a:t>http</a:t>
            </a:r>
            <a:r>
              <a:rPr lang="en-US" altLang="ja-JP" dirty="0">
                <a:hlinkClick r:id="rId2"/>
              </a:rPr>
              <a:t>://jinryu.jp/blog/?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p:txBody>
      </p:sp>
      <p:sp>
        <p:nvSpPr>
          <p:cNvPr id="4" name="タイトル 3"/>
          <p:cNvSpPr>
            <a:spLocks noGrp="1"/>
          </p:cNvSpPr>
          <p:nvPr>
            <p:ph type="title"/>
          </p:nvPr>
        </p:nvSpPr>
        <p:spPr>
          <a:ln>
            <a:solidFill>
              <a:schemeClr val="accent1"/>
            </a:solidFill>
          </a:ln>
        </p:spPr>
        <p:txBody>
          <a:bodyPr/>
          <a:lstStyle/>
          <a:p>
            <a:pPr algn="ctr"/>
            <a:r>
              <a:rPr kumimoji="1" lang="ja-JP" altLang="en-US" dirty="0" smtClean="0"/>
              <a:t>感性アナライザー</a:t>
            </a:r>
            <a:endParaRPr kumimoji="1" lang="ja-JP" altLang="en-US" dirty="0"/>
          </a:p>
        </p:txBody>
      </p:sp>
    </p:spTree>
    <p:extLst>
      <p:ext uri="{BB962C8B-B14F-4D97-AF65-F5344CB8AC3E}">
        <p14:creationId xmlns:p14="http://schemas.microsoft.com/office/powerpoint/2010/main" val="1305785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11146</TotalTime>
  <Words>8562</Words>
  <Application>Microsoft Office PowerPoint</Application>
  <PresentationFormat>ワイド画面</PresentationFormat>
  <Paragraphs>328</Paragraphs>
  <Slides>72</Slides>
  <Notes>21</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72</vt:i4>
      </vt:variant>
    </vt:vector>
  </HeadingPairs>
  <TitlesOfParts>
    <vt:vector size="78" baseType="lpstr">
      <vt:lpstr>ＭＳ Ｐゴシック</vt:lpstr>
      <vt:lpstr>Roboto</vt:lpstr>
      <vt:lpstr>Arial</vt:lpstr>
      <vt:lpstr>Calibri</vt:lpstr>
      <vt:lpstr>Calibri Light</vt:lpstr>
      <vt:lpstr>Office テーマ</vt:lpstr>
      <vt:lpstr>人流→脳観光学  ～脳科学の進展が導く観光学研究の未来～</vt:lpstr>
      <vt:lpstr>人流・観光と脳科学 ～ヒトを移動させる心とは何か～</vt:lpstr>
      <vt:lpstr>人流　（ＨＵＭＡＮ　ＬＯＧＩＳＴＩＣＳ）の提唱</vt:lpstr>
      <vt:lpstr>　ウェアラブルデバイスによる観光学研究の構造改革</vt:lpstr>
      <vt:lpstr>ウェアラブル・デバイス</vt:lpstr>
      <vt:lpstr>感性</vt:lpstr>
      <vt:lpstr>g-コンテンツ協議会（委員長寺前） 観光ウェアラブル実証実験</vt:lpstr>
      <vt:lpstr>実証実験 https://youtu.be/Sq4M3nvX6Io</vt:lpstr>
      <vt:lpstr>感性アナライザー</vt:lpstr>
      <vt:lpstr>人流・観光マーケティング（１）</vt:lpstr>
      <vt:lpstr>人流・観光マーケティング（２）</vt:lpstr>
      <vt:lpstr>PowerPoint プレゼンテーション</vt:lpstr>
      <vt:lpstr>感性、官能のデータベース化</vt:lpstr>
      <vt:lpstr>「食譜」という発想　 ～学士會会報　2017-Ⅳ　「味を測る」　都甲潔～</vt:lpstr>
      <vt:lpstr>心の中を読む マインドリーディング技術の活用</vt:lpstr>
      <vt:lpstr>視覚</vt:lpstr>
      <vt:lpstr>「感情」は何故あるのか</vt:lpstr>
      <vt:lpstr>心とは何か</vt:lpstr>
      <vt:lpstr>「心の他者起源説」</vt:lpstr>
      <vt:lpstr>目ができたから世界が世界としてはじめて意味をもった ～上丘がなければ、野球やテニスなどのスポーツは成立しない～</vt:lpstr>
      <vt:lpstr>「見る」というのは受動的な行為 ～目で見た情報は欠陥だらけ、脳が無意識的に補完～</vt:lpstr>
      <vt:lpstr>クオリア（覚醒感覚）は脳の活動の副産物</vt:lpstr>
      <vt:lpstr>意識や心は言語が作り上げた幽霊（抽象）</vt:lpstr>
      <vt:lpstr>PowerPoint プレゼンテーション</vt:lpstr>
      <vt:lpstr>PowerPoint プレゼンテーション</vt:lpstr>
      <vt:lpstr>反回性（はんかいせい）回路</vt:lpstr>
      <vt:lpstr>PowerPoint プレゼンテーション</vt:lpstr>
      <vt:lpstr>PowerPoint プレゼンテーション</vt:lpstr>
      <vt:lpstr>定住と言語遺伝子FOXP2</vt:lpstr>
      <vt:lpstr>PowerPoint プレゼンテーション</vt:lpstr>
      <vt:lpstr>念力と意志の力は何が違うのか</vt:lpstr>
      <vt:lpstr>PowerPoint プレゼンテーション</vt:lpstr>
      <vt:lpstr>ジェミノイドと身体感覚の転移</vt:lpstr>
      <vt:lpstr>身体感覚の転移</vt:lpstr>
      <vt:lpstr>コントラフリーローディング</vt:lpstr>
      <vt:lpstr>性善説の崩壊   ― 生後15カ月の幼児も「倫理観＜差別意識」だった【米・４つの心理実験】 http://topics.jp.msn.com/wadai/chumoku/article.aspx?articleid=4481341</vt:lpstr>
      <vt:lpstr>【実験1→結果：幼児は公平を好む】</vt:lpstr>
      <vt:lpstr>【実験2→結果：幼児は不公平を好む】</vt:lpstr>
      <vt:lpstr>【実験3→結果：幼児は善を好む】</vt:lpstr>
      <vt:lpstr>【実験4→結果：幼児は善より仲間意識を好む】</vt:lpstr>
      <vt:lpstr>人間は、元々倫理的ではない</vt:lpstr>
      <vt:lpstr>「量子もつれ」</vt:lpstr>
      <vt:lpstr>PowerPoint プレゼンテーション</vt:lpstr>
      <vt:lpstr>名付けられた「墨子号」衛星https://www.technologyreview.jp/s/47635/first-object-teleported-from-earth-to-orbit/#_=_</vt:lpstr>
      <vt:lpstr>PowerPoint プレゼンテーション</vt:lpstr>
      <vt:lpstr>理解するＡＩは数学の新理論の発見なしにはあり得ない ～2017年7月31号のNIRAオピニオンペーパー「デジタライゼーション時代に求められる人材育成」～ 新井紀子国立情報研究所情報社会相関研究系教授、尾崎幸謙筑波大ビジネス科学研究科准教授</vt:lpstr>
      <vt:lpstr>意識の数式化</vt:lpstr>
      <vt:lpstr>意識の統合情報理論</vt:lpstr>
      <vt:lpstr>モラベックのパラドックス</vt:lpstr>
      <vt:lpstr>デープラーニングの先にあるもの</vt:lpstr>
      <vt:lpstr>「知能」と「生命」は別</vt:lpstr>
      <vt:lpstr>感情と意識</vt:lpstr>
      <vt:lpstr>データの集積 ～人工知能のこれからの制約～</vt:lpstr>
      <vt:lpstr>自動運転車とＡＩ</vt:lpstr>
      <vt:lpstr>知覚と認知のメカニズムの解明と 観光学研究</vt:lpstr>
      <vt:lpstr>お化け坂</vt:lpstr>
      <vt:lpstr>都市錯視</vt:lpstr>
      <vt:lpstr>個性の発揮、刺激と絵画</vt:lpstr>
      <vt:lpstr>贋作も話題になれば、本物を超える</vt:lpstr>
      <vt:lpstr>デイトン方式</vt:lpstr>
      <vt:lpstr>PowerPoint プレゼンテーション</vt:lpstr>
      <vt:lpstr>「錯覚観光」ビジネス 　久米島おばけ坂、都市錯視</vt:lpstr>
      <vt:lpstr>ヴァーチャル観光　</vt:lpstr>
      <vt:lpstr>PowerPoint プレゼンテーション</vt:lpstr>
      <vt:lpstr>「ぬいぐるみ旅行代理」秘かな人気</vt:lpstr>
      <vt:lpstr>「streetview」</vt:lpstr>
      <vt:lpstr>知覚と認知のメカニズムの解明</vt:lpstr>
      <vt:lpstr>受動意識仮説</vt:lpstr>
      <vt:lpstr>情感＝情動+感情</vt:lpstr>
      <vt:lpstr>一元論と二元論</vt:lpstr>
      <vt:lpstr>PowerPoint プレゼンテーション</vt:lpstr>
      <vt:lpstr>脳観光学の誕生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ピカソの贋作は本物を超えれるか？　「人流」の提唱</dc:title>
  <dc:creator>寺前秀一</dc:creator>
  <cp:lastModifiedBy>寺前秀一</cp:lastModifiedBy>
  <cp:revision>86</cp:revision>
  <dcterms:created xsi:type="dcterms:W3CDTF">2016-01-08T09:04:39Z</dcterms:created>
  <dcterms:modified xsi:type="dcterms:W3CDTF">2017-08-24T08:52:44Z</dcterms:modified>
</cp:coreProperties>
</file>